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272" r:id="rId6"/>
    <p:sldId id="267" r:id="rId7"/>
    <p:sldId id="278" r:id="rId8"/>
    <p:sldId id="277" r:id="rId9"/>
    <p:sldId id="279" r:id="rId10"/>
    <p:sldId id="258" r:id="rId11"/>
    <p:sldId id="262" r:id="rId12"/>
    <p:sldId id="280" r:id="rId13"/>
    <p:sldId id="281" r:id="rId14"/>
    <p:sldId id="282" r:id="rId15"/>
    <p:sldId id="284" r:id="rId16"/>
    <p:sldId id="285" r:id="rId17"/>
    <p:sldId id="286" r:id="rId18"/>
    <p:sldId id="287" r:id="rId19"/>
    <p:sldId id="288" r:id="rId20"/>
    <p:sldId id="289" r:id="rId21"/>
    <p:sldId id="290" r:id="rId22"/>
    <p:sldId id="291" r:id="rId23"/>
    <p:sldId id="292" r:id="rId24"/>
    <p:sldId id="293" r:id="rId25"/>
    <p:sldId id="283" r:id="rId2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333" autoAdjust="0"/>
  </p:normalViewPr>
  <p:slideViewPr>
    <p:cSldViewPr>
      <p:cViewPr varScale="1">
        <p:scale>
          <a:sx n="110" d="100"/>
          <a:sy n="110" d="100"/>
        </p:scale>
        <p:origin x="456"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5A207F-0F91-42F2-96D0-049C6003623B}" type="datetimeFigureOut">
              <a:rPr lang="en-US"/>
              <a:t>5/11/2023</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CC13F5-F2B1-464B-BE8F-27ABFBD2FBDE}" type="datetimeFigureOut">
              <a:rPr lang="en-US"/>
              <a:t>5/11/2023</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13</a:t>
            </a:fld>
            <a:endParaRPr lang="en-US" dirty="0"/>
          </a:p>
        </p:txBody>
      </p:sp>
    </p:spTree>
    <p:extLst>
      <p:ext uri="{BB962C8B-B14F-4D97-AF65-F5344CB8AC3E}">
        <p14:creationId xmlns:p14="http://schemas.microsoft.com/office/powerpoint/2010/main" val="276131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14</a:t>
            </a:fld>
            <a:endParaRPr lang="en-US" dirty="0"/>
          </a:p>
        </p:txBody>
      </p:sp>
    </p:spTree>
    <p:extLst>
      <p:ext uri="{BB962C8B-B14F-4D97-AF65-F5344CB8AC3E}">
        <p14:creationId xmlns:p14="http://schemas.microsoft.com/office/powerpoint/2010/main" val="265189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15</a:t>
            </a:fld>
            <a:endParaRPr lang="en-US" dirty="0"/>
          </a:p>
        </p:txBody>
      </p:sp>
    </p:spTree>
    <p:extLst>
      <p:ext uri="{BB962C8B-B14F-4D97-AF65-F5344CB8AC3E}">
        <p14:creationId xmlns:p14="http://schemas.microsoft.com/office/powerpoint/2010/main" val="321042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16</a:t>
            </a:fld>
            <a:endParaRPr lang="en-US" dirty="0"/>
          </a:p>
        </p:txBody>
      </p:sp>
    </p:spTree>
    <p:extLst>
      <p:ext uri="{BB962C8B-B14F-4D97-AF65-F5344CB8AC3E}">
        <p14:creationId xmlns:p14="http://schemas.microsoft.com/office/powerpoint/2010/main" val="251723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17</a:t>
            </a:fld>
            <a:endParaRPr lang="en-US" dirty="0"/>
          </a:p>
        </p:txBody>
      </p:sp>
    </p:spTree>
    <p:extLst>
      <p:ext uri="{BB962C8B-B14F-4D97-AF65-F5344CB8AC3E}">
        <p14:creationId xmlns:p14="http://schemas.microsoft.com/office/powerpoint/2010/main" val="425618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18</a:t>
            </a:fld>
            <a:endParaRPr lang="en-US" dirty="0"/>
          </a:p>
        </p:txBody>
      </p:sp>
    </p:spTree>
    <p:extLst>
      <p:ext uri="{BB962C8B-B14F-4D97-AF65-F5344CB8AC3E}">
        <p14:creationId xmlns:p14="http://schemas.microsoft.com/office/powerpoint/2010/main" val="169242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19</a:t>
            </a:fld>
            <a:endParaRPr lang="en-US" dirty="0"/>
          </a:p>
        </p:txBody>
      </p:sp>
    </p:spTree>
    <p:extLst>
      <p:ext uri="{BB962C8B-B14F-4D97-AF65-F5344CB8AC3E}">
        <p14:creationId xmlns:p14="http://schemas.microsoft.com/office/powerpoint/2010/main" val="148085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20</a:t>
            </a:fld>
            <a:endParaRPr lang="en-US" dirty="0"/>
          </a:p>
        </p:txBody>
      </p:sp>
    </p:spTree>
    <p:extLst>
      <p:ext uri="{BB962C8B-B14F-4D97-AF65-F5344CB8AC3E}">
        <p14:creationId xmlns:p14="http://schemas.microsoft.com/office/powerpoint/2010/main" val="389568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21</a:t>
            </a:fld>
            <a:endParaRPr lang="en-US" dirty="0"/>
          </a:p>
        </p:txBody>
      </p:sp>
    </p:spTree>
    <p:extLst>
      <p:ext uri="{BB962C8B-B14F-4D97-AF65-F5344CB8AC3E}">
        <p14:creationId xmlns:p14="http://schemas.microsoft.com/office/powerpoint/2010/main" val="217465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dirty="0"/>
          </a:p>
        </p:txBody>
      </p:sp>
    </p:spTree>
    <p:extLst>
      <p:ext uri="{BB962C8B-B14F-4D97-AF65-F5344CB8AC3E}">
        <p14:creationId xmlns:p14="http://schemas.microsoft.com/office/powerpoint/2010/main" val="259523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dirty="0"/>
          </a:p>
        </p:txBody>
      </p:sp>
    </p:spTree>
    <p:extLst>
      <p:ext uri="{BB962C8B-B14F-4D97-AF65-F5344CB8AC3E}">
        <p14:creationId xmlns:p14="http://schemas.microsoft.com/office/powerpoint/2010/main" val="358601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dirty="0"/>
          </a:p>
        </p:txBody>
      </p:sp>
    </p:spTree>
    <p:extLst>
      <p:ext uri="{BB962C8B-B14F-4D97-AF65-F5344CB8AC3E}">
        <p14:creationId xmlns:p14="http://schemas.microsoft.com/office/powerpoint/2010/main" val="169729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8</a:t>
            </a:fld>
            <a:endParaRPr lang="en-US" dirty="0"/>
          </a:p>
        </p:txBody>
      </p:sp>
    </p:spTree>
    <p:extLst>
      <p:ext uri="{BB962C8B-B14F-4D97-AF65-F5344CB8AC3E}">
        <p14:creationId xmlns:p14="http://schemas.microsoft.com/office/powerpoint/2010/main" val="401077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9</a:t>
            </a:fld>
            <a:endParaRPr lang="en-US" dirty="0"/>
          </a:p>
        </p:txBody>
      </p:sp>
    </p:spTree>
    <p:extLst>
      <p:ext uri="{BB962C8B-B14F-4D97-AF65-F5344CB8AC3E}">
        <p14:creationId xmlns:p14="http://schemas.microsoft.com/office/powerpoint/2010/main" val="244732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10</a:t>
            </a:fld>
            <a:endParaRPr lang="en-US" dirty="0"/>
          </a:p>
        </p:txBody>
      </p:sp>
    </p:spTree>
    <p:extLst>
      <p:ext uri="{BB962C8B-B14F-4D97-AF65-F5344CB8AC3E}">
        <p14:creationId xmlns:p14="http://schemas.microsoft.com/office/powerpoint/2010/main" val="44333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11</a:t>
            </a:fld>
            <a:endParaRPr lang="en-US" dirty="0"/>
          </a:p>
        </p:txBody>
      </p:sp>
    </p:spTree>
    <p:extLst>
      <p:ext uri="{BB962C8B-B14F-4D97-AF65-F5344CB8AC3E}">
        <p14:creationId xmlns:p14="http://schemas.microsoft.com/office/powerpoint/2010/main" val="46918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12</a:t>
            </a:fld>
            <a:endParaRPr lang="en-US" dirty="0"/>
          </a:p>
        </p:txBody>
      </p:sp>
    </p:spTree>
    <p:extLst>
      <p:ext uri="{BB962C8B-B14F-4D97-AF65-F5344CB8AC3E}">
        <p14:creationId xmlns:p14="http://schemas.microsoft.com/office/powerpoint/2010/main" val="45403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5/11/2023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5/11/2023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secureservercdn.net/198.71.233.184/31m.b34.myftpupload.com/wp-content/uploads/2018/02/The-Evaluation-Of-Specialized-Permeable-Media-For-Phosphorus-Removal-_-Ph.D..pdf" TargetMode="External"/><Relationship Id="rId3" Type="http://schemas.openxmlformats.org/officeDocument/2006/relationships/hyperlink" Target="https://www.caryinstitute.org/news-insights/resources/pond-ecosystem" TargetMode="External"/><Relationship Id="rId7" Type="http://schemas.openxmlformats.org/officeDocument/2006/relationships/hyperlink" Target="https://secureservercdn.net/198.71.233.184/31m.b34.myftpupload.com/wp-content/uploads/2018/02/AN-EVALUATION"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secureservercdn.net/198.71.233.184/31m.b34.myftpupload.com/wp-content/uploads/2018/02/Phosphorus-removal-by-wollastonite-A-constructed-wetland-substrate.pdf" TargetMode="External"/><Relationship Id="rId5" Type="http://schemas.openxmlformats.org/officeDocument/2006/relationships/hyperlink" Target="https://secureservercdn.net/198.71.233.184/31m.b34.myftpupload.com/wp-content/uploads/2018/02/P-reduction-from-Wollastonite-prog99.pdf" TargetMode="External"/><Relationship Id="rId10" Type="http://schemas.openxmlformats.org/officeDocument/2006/relationships/image" Target="../media/image5.png"/><Relationship Id="rId4" Type="http://schemas.openxmlformats.org/officeDocument/2006/relationships/hyperlink" Target="https://secureservercdn.net/198.71.233.184/31m.b34.myftpupload.com/wp-content/uploads/2018/02/36_Phos_Mineral_Adsorption_1999.pdf" TargetMode="External"/><Relationship Id="rId9" Type="http://schemas.openxmlformats.org/officeDocument/2006/relationships/hyperlink" Target="https://secureservercdn.net/198.71.233.184/31m.b34.myftpupload.com/wp-content/uploads/2018/02/AN-EVALUATION-OF-FILTER-MEDIA.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612" y="1066800"/>
            <a:ext cx="7696200" cy="3200400"/>
          </a:xfrm>
        </p:spPr>
        <p:txBody>
          <a:bodyPr/>
          <a:lstStyle/>
          <a:p>
            <a:r>
              <a:rPr lang="en-US" dirty="0"/>
              <a:t>`</a:t>
            </a:r>
          </a:p>
        </p:txBody>
      </p:sp>
      <p:sp>
        <p:nvSpPr>
          <p:cNvPr id="3" name="Subtitle 2"/>
          <p:cNvSpPr>
            <a:spLocks noGrp="1"/>
          </p:cNvSpPr>
          <p:nvPr>
            <p:ph type="subTitle" idx="1"/>
          </p:nvPr>
        </p:nvSpPr>
        <p:spPr>
          <a:xfrm>
            <a:off x="1865311" y="4267200"/>
            <a:ext cx="7886701" cy="2362200"/>
          </a:xfrm>
        </p:spPr>
        <p:txBody>
          <a:bodyPr>
            <a:normAutofit fontScale="77500" lnSpcReduction="20000"/>
          </a:bodyPr>
          <a:lstStyle/>
          <a:p>
            <a:endParaRPr lang="en-US" sz="2400" dirty="0">
              <a:solidFill>
                <a:srgbClr val="002060"/>
              </a:solidFill>
            </a:endParaRPr>
          </a:p>
          <a:p>
            <a:r>
              <a:rPr lang="en-US" sz="2400" dirty="0" smtClean="0">
                <a:solidFill>
                  <a:srgbClr val="002060"/>
                </a:solidFill>
              </a:rPr>
              <a:t>Pond/Lake </a:t>
            </a:r>
            <a:r>
              <a:rPr lang="en-US" sz="2400" dirty="0">
                <a:solidFill>
                  <a:srgbClr val="002060"/>
                </a:solidFill>
              </a:rPr>
              <a:t>Treatment for Algae</a:t>
            </a:r>
          </a:p>
          <a:p>
            <a:endParaRPr lang="en-US" dirty="0">
              <a:solidFill>
                <a:srgbClr val="002060"/>
              </a:solidFill>
            </a:endParaRPr>
          </a:p>
          <a:p>
            <a:r>
              <a:rPr lang="en-US" dirty="0">
                <a:solidFill>
                  <a:srgbClr val="002060"/>
                </a:solidFill>
              </a:rPr>
              <a:t>An</a:t>
            </a:r>
            <a:r>
              <a:rPr lang="en-US" dirty="0">
                <a:solidFill>
                  <a:schemeClr val="bg1"/>
                </a:solidFill>
              </a:rPr>
              <a:t> </a:t>
            </a:r>
            <a:r>
              <a:rPr lang="en-US" dirty="0">
                <a:solidFill>
                  <a:srgbClr val="002060"/>
                </a:solidFill>
              </a:rPr>
              <a:t>All</a:t>
            </a:r>
            <a:r>
              <a:rPr lang="en-US" dirty="0">
                <a:solidFill>
                  <a:schemeClr val="bg1"/>
                </a:solidFill>
              </a:rPr>
              <a:t> </a:t>
            </a:r>
            <a:r>
              <a:rPr lang="en-US" dirty="0">
                <a:solidFill>
                  <a:srgbClr val="002060"/>
                </a:solidFill>
              </a:rPr>
              <a:t>Natural and</a:t>
            </a:r>
            <a:r>
              <a:rPr lang="en-US" dirty="0">
                <a:solidFill>
                  <a:schemeClr val="bg1"/>
                </a:solidFill>
              </a:rPr>
              <a:t> </a:t>
            </a:r>
            <a:r>
              <a:rPr lang="en-US" dirty="0">
                <a:solidFill>
                  <a:srgbClr val="002060"/>
                </a:solidFill>
              </a:rPr>
              <a:t>Environmentally</a:t>
            </a:r>
            <a:r>
              <a:rPr lang="en-US" dirty="0">
                <a:solidFill>
                  <a:schemeClr val="bg1"/>
                </a:solidFill>
              </a:rPr>
              <a:t> </a:t>
            </a:r>
            <a:r>
              <a:rPr lang="en-US" dirty="0">
                <a:solidFill>
                  <a:srgbClr val="002060"/>
                </a:solidFill>
              </a:rPr>
              <a:t>Friendly </a:t>
            </a:r>
            <a:r>
              <a:rPr lang="en-US" dirty="0" smtClean="0">
                <a:solidFill>
                  <a:srgbClr val="002060"/>
                </a:solidFill>
              </a:rPr>
              <a:t>Product</a:t>
            </a:r>
          </a:p>
          <a:p>
            <a:endParaRPr lang="en-US" dirty="0">
              <a:solidFill>
                <a:srgbClr val="002060"/>
              </a:solidFill>
            </a:endParaRPr>
          </a:p>
          <a:p>
            <a:r>
              <a:rPr lang="en-US" dirty="0" err="1" smtClean="0">
                <a:solidFill>
                  <a:srgbClr val="002060"/>
                </a:solidFill>
              </a:rPr>
              <a:t>Availble</a:t>
            </a:r>
            <a:r>
              <a:rPr lang="en-US" dirty="0" smtClean="0">
                <a:solidFill>
                  <a:srgbClr val="002060"/>
                </a:solidFill>
              </a:rPr>
              <a:t> through Clean Streams, Rivers and Lakes, Matt </a:t>
            </a:r>
            <a:r>
              <a:rPr lang="en-US" dirty="0" smtClean="0">
                <a:solidFill>
                  <a:srgbClr val="002060"/>
                </a:solidFill>
              </a:rPr>
              <a:t>Rainoff</a:t>
            </a:r>
          </a:p>
          <a:p>
            <a:endParaRPr lang="en-US" dirty="0" smtClean="0">
              <a:solidFill>
                <a:srgbClr val="002060"/>
              </a:solidFill>
            </a:endParaRPr>
          </a:p>
          <a:p>
            <a:r>
              <a:rPr lang="en-US" dirty="0" smtClean="0">
                <a:solidFill>
                  <a:srgbClr val="002060"/>
                </a:solidFill>
              </a:rPr>
              <a:t>at</a:t>
            </a:r>
            <a:r>
              <a:rPr lang="en-US" dirty="0" smtClean="0">
                <a:solidFill>
                  <a:srgbClr val="002060"/>
                </a:solidFill>
              </a:rPr>
              <a:t> </a:t>
            </a:r>
            <a:r>
              <a:rPr lang="en-US" dirty="0" smtClean="0">
                <a:solidFill>
                  <a:srgbClr val="002060"/>
                </a:solidFill>
              </a:rPr>
              <a:t>571-436-6327</a:t>
            </a:r>
            <a:r>
              <a:rPr lang="en-US" dirty="0" smtClean="0">
                <a:solidFill>
                  <a:schemeClr val="bg1"/>
                </a:solidFill>
              </a:rPr>
              <a:t> </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p:txBody>
      </p:sp>
      <p:pic>
        <p:nvPicPr>
          <p:cNvPr id="4" name="Picture 3">
            <a:extLst>
              <a:ext uri="{FF2B5EF4-FFF2-40B4-BE49-F238E27FC236}">
                <a16:creationId xmlns="" xmlns:a16="http://schemas.microsoft.com/office/drawing/2014/main" id="{DCE124E0-D240-43AC-B0E7-A349545933C2}"/>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879765" y="990600"/>
            <a:ext cx="7810501" cy="3352800"/>
          </a:xfrm>
          <a:prstGeom prst="rect">
            <a:avLst/>
          </a:prstGeom>
          <a:solidFill>
            <a:schemeClr val="tx1">
              <a:lumMod val="10000"/>
              <a:lumOff val="90000"/>
            </a:schemeClr>
          </a:solidFill>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8763000" cy="4267200"/>
          </a:xfrm>
        </p:spPr>
        <p:txBody>
          <a:bodyPr/>
          <a:lstStyle/>
          <a:p>
            <a:pPr algn="l"/>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002060"/>
                </a:solidFill>
                <a:effectLst/>
                <a:latin typeface="-apple-system"/>
              </a:rPr>
              <a:t>How does it work?</a:t>
            </a:r>
            <a:br>
              <a:rPr lang="en-US" sz="2600" b="1" i="0" dirty="0">
                <a:solidFill>
                  <a:srgbClr val="002060"/>
                </a:solidFill>
                <a:effectLst/>
                <a:latin typeface="-apple-system"/>
              </a:rPr>
            </a:br>
            <a:r>
              <a:rPr lang="en-US" sz="2000" b="1" i="0" dirty="0">
                <a:solidFill>
                  <a:srgbClr val="002060"/>
                </a:solidFill>
                <a:effectLst/>
                <a:latin typeface="-apple-system"/>
              </a:rPr>
              <a:t/>
            </a:r>
            <a:br>
              <a:rPr lang="en-US" sz="2000" b="1" i="0" dirty="0">
                <a:solidFill>
                  <a:srgbClr val="002060"/>
                </a:solidFill>
                <a:effectLst/>
                <a:latin typeface="-apple-system"/>
              </a:rPr>
            </a:br>
            <a:r>
              <a:rPr lang="en-US" sz="2400" b="1" i="1" dirty="0">
                <a:solidFill>
                  <a:srgbClr val="002060"/>
                </a:solidFill>
                <a:effectLst/>
                <a:latin typeface="-apple-system"/>
              </a:rPr>
              <a:t>* </a:t>
            </a:r>
            <a:r>
              <a:rPr lang="en-US" sz="2400" b="1" i="1" dirty="0" err="1">
                <a:solidFill>
                  <a:srgbClr val="002060"/>
                </a:solidFill>
                <a:effectLst/>
                <a:latin typeface="-apple-system"/>
              </a:rPr>
              <a:t>MinRock</a:t>
            </a:r>
            <a:r>
              <a:rPr lang="en-US" sz="2400" b="1" i="1" dirty="0">
                <a:solidFill>
                  <a:srgbClr val="002060"/>
                </a:solidFill>
                <a:effectLst/>
                <a:latin typeface="-apple-system"/>
              </a:rPr>
              <a:t> </a:t>
            </a:r>
            <a:r>
              <a:rPr lang="en-US" sz="2400" b="1" i="1" dirty="0" smtClean="0">
                <a:solidFill>
                  <a:srgbClr val="002060"/>
                </a:solidFill>
                <a:effectLst/>
                <a:latin typeface="-apple-system"/>
              </a:rPr>
              <a:t>Pond/Lake </a:t>
            </a:r>
            <a:r>
              <a:rPr lang="en-US" sz="2400" b="1" i="1" dirty="0">
                <a:solidFill>
                  <a:srgbClr val="002060"/>
                </a:solidFill>
                <a:effectLst/>
                <a:latin typeface="-apple-system"/>
              </a:rPr>
              <a:t>Treatment bonds with excessive </a:t>
            </a:r>
            <a:r>
              <a:rPr lang="en-US" sz="2400" b="1" i="1" dirty="0" smtClean="0">
                <a:solidFill>
                  <a:srgbClr val="002060"/>
                </a:solidFill>
                <a:effectLst/>
                <a:latin typeface="-apple-system"/>
              </a:rPr>
              <a:t>pond/lake </a:t>
            </a:r>
            <a:r>
              <a:rPr lang="en-US" sz="2400" b="1" i="1" dirty="0">
                <a:solidFill>
                  <a:srgbClr val="002060"/>
                </a:solidFill>
                <a:effectLst/>
                <a:latin typeface="-apple-system"/>
              </a:rPr>
              <a:t>nutrients making them unavailable, so the Algae are unable to proliferate.      </a:t>
            </a:r>
            <a:br>
              <a:rPr lang="en-US" sz="2400" b="1" i="1" dirty="0">
                <a:solidFill>
                  <a:srgbClr val="002060"/>
                </a:solidFill>
                <a:effectLst/>
                <a:latin typeface="-apple-system"/>
              </a:rPr>
            </a:br>
            <a:r>
              <a:rPr lang="en-US" sz="2400" b="1" i="1" dirty="0">
                <a:solidFill>
                  <a:srgbClr val="002060"/>
                </a:solidFill>
                <a:effectLst/>
                <a:latin typeface="-apple-system"/>
              </a:rPr>
              <a:t>By correcting the source of the problem, the </a:t>
            </a:r>
            <a:r>
              <a:rPr lang="en-US" sz="2400" b="1" i="1" dirty="0" smtClean="0">
                <a:solidFill>
                  <a:srgbClr val="002060"/>
                </a:solidFill>
                <a:effectLst/>
                <a:latin typeface="-apple-system"/>
              </a:rPr>
              <a:t>pond/lake’s </a:t>
            </a:r>
            <a:r>
              <a:rPr lang="en-US" sz="2400" b="1" i="1" dirty="0">
                <a:solidFill>
                  <a:srgbClr val="002060"/>
                </a:solidFill>
                <a:effectLst/>
                <a:latin typeface="-apple-system"/>
              </a:rPr>
              <a:t>own aerobic </a:t>
            </a:r>
            <a:r>
              <a:rPr lang="en-US" sz="2400" b="1" i="1" dirty="0" smtClean="0">
                <a:solidFill>
                  <a:srgbClr val="002060"/>
                </a:solidFill>
                <a:effectLst/>
                <a:latin typeface="-apple-system"/>
              </a:rPr>
              <a:t>bacteria, plus option augmentation of beneficial bacteria </a:t>
            </a:r>
            <a:r>
              <a:rPr lang="en-US" sz="2400" b="1" i="1" dirty="0">
                <a:solidFill>
                  <a:srgbClr val="002060"/>
                </a:solidFill>
                <a:effectLst/>
                <a:latin typeface="-apple-system"/>
              </a:rPr>
              <a:t>will breakdown organic wastes and restore a balanced </a:t>
            </a:r>
            <a:r>
              <a:rPr lang="en-US" sz="2400" b="1" i="1" dirty="0" smtClean="0">
                <a:solidFill>
                  <a:srgbClr val="002060"/>
                </a:solidFill>
                <a:effectLst/>
                <a:latin typeface="-apple-system"/>
              </a:rPr>
              <a:t>pond/lake </a:t>
            </a:r>
            <a:r>
              <a:rPr lang="en-US" sz="2400" b="1" i="1" dirty="0">
                <a:solidFill>
                  <a:srgbClr val="002060"/>
                </a:solidFill>
                <a:effectLst/>
                <a:latin typeface="-apple-system"/>
              </a:rPr>
              <a:t>ecosystem</a:t>
            </a:r>
            <a:r>
              <a:rPr lang="en-US" sz="2400" b="1" i="1" dirty="0" smtClean="0">
                <a:solidFill>
                  <a:srgbClr val="002060"/>
                </a:solidFill>
                <a:effectLst/>
                <a:latin typeface="-apple-system"/>
              </a:rPr>
              <a:t>.  Works great with Aquaritin Diatom Promoter.</a:t>
            </a:r>
            <a:r>
              <a:rPr lang="en-US" sz="2400" b="1" i="1" dirty="0">
                <a:solidFill>
                  <a:srgbClr val="002060"/>
                </a:solidFill>
                <a:effectLst/>
                <a:latin typeface="-apple-system"/>
              </a:rPr>
              <a:t/>
            </a:r>
            <a:br>
              <a:rPr lang="en-US" sz="2400" b="1" i="1" dirty="0">
                <a:solidFill>
                  <a:srgbClr val="002060"/>
                </a:solidFill>
                <a:effectLst/>
                <a:latin typeface="-apple-system"/>
              </a:rPr>
            </a:br>
            <a:r>
              <a:rPr lang="en-US" sz="2400" b="0" i="0" dirty="0">
                <a:solidFill>
                  <a:srgbClr val="002060"/>
                </a:solidFill>
                <a:effectLst/>
                <a:latin typeface="-apple-system"/>
              </a:rPr>
              <a:t/>
            </a:r>
            <a:br>
              <a:rPr lang="en-US" sz="2400" b="0" i="0" dirty="0">
                <a:solidFill>
                  <a:srgbClr val="002060"/>
                </a:solidFill>
                <a:effectLst/>
                <a:latin typeface="-apple-system"/>
              </a:rPr>
            </a:br>
            <a:r>
              <a:rPr lang="en-US" sz="2400" b="1" i="1" dirty="0">
                <a:solidFill>
                  <a:srgbClr val="002060"/>
                </a:solidFill>
                <a:effectLst/>
                <a:latin typeface="-apple-system"/>
              </a:rPr>
              <a:t>* Suggested Rates: 25 Lbs. (11.3 Kgs) per Foot Acre.</a:t>
            </a:r>
            <a:r>
              <a:rPr lang="en-US" sz="2400" b="0" i="0" dirty="0">
                <a:solidFill>
                  <a:srgbClr val="002060"/>
                </a:solidFill>
                <a:effectLst/>
                <a:latin typeface="-apple-system"/>
              </a:rPr>
              <a:t/>
            </a:r>
            <a:br>
              <a:rPr lang="en-US" sz="2400" b="0" i="0" dirty="0">
                <a:solidFill>
                  <a:srgbClr val="002060"/>
                </a:solidFill>
                <a:effectLst/>
                <a:latin typeface="-apple-system"/>
              </a:rPr>
            </a:br>
            <a:r>
              <a:rPr lang="en-US" sz="2400" b="1" i="1" dirty="0">
                <a:solidFill>
                  <a:srgbClr val="002060"/>
                </a:solidFill>
                <a:effectLst/>
                <a:latin typeface="-apple-system"/>
              </a:rPr>
              <a:t>Because of the uniqueness of every </a:t>
            </a:r>
            <a:r>
              <a:rPr lang="en-US" sz="2400" b="1" i="1" dirty="0" smtClean="0">
                <a:solidFill>
                  <a:srgbClr val="002060"/>
                </a:solidFill>
                <a:effectLst/>
                <a:latin typeface="-apple-system"/>
              </a:rPr>
              <a:t>pond/lake, </a:t>
            </a:r>
            <a:r>
              <a:rPr lang="en-US" sz="2400" b="1" i="1" dirty="0">
                <a:solidFill>
                  <a:srgbClr val="002060"/>
                </a:solidFill>
                <a:effectLst/>
                <a:latin typeface="-apple-system"/>
              </a:rPr>
              <a:t>rates will vary, so additional treatments may be required.</a:t>
            </a:r>
            <a:r>
              <a:rPr lang="en-US" sz="2400" b="0" i="0" dirty="0">
                <a:solidFill>
                  <a:srgbClr val="002060"/>
                </a:solidFill>
                <a:effectLst/>
                <a:latin typeface="-apple-system"/>
              </a:rPr>
              <a:t/>
            </a:r>
            <a:br>
              <a:rPr lang="en-US" sz="2400" b="0" i="0" dirty="0">
                <a:solidFill>
                  <a:srgbClr val="002060"/>
                </a:solidFill>
                <a:effectLst/>
                <a:latin typeface="-apple-system"/>
              </a:rPr>
            </a:br>
            <a:r>
              <a:rPr lang="en-US" sz="2000" b="0" i="0" dirty="0">
                <a:solidFill>
                  <a:srgbClr val="3A3A3A"/>
                </a:solidFill>
                <a:effectLst/>
                <a:latin typeface="-apple-system"/>
              </a:rPr>
              <a:t/>
            </a:r>
            <a:br>
              <a:rPr lang="en-US" sz="2000" b="0" i="0" dirty="0">
                <a:solidFill>
                  <a:srgbClr val="3A3A3A"/>
                </a:solidFill>
                <a:effectLst/>
                <a:latin typeface="-apple-system"/>
              </a:rPr>
            </a:br>
            <a:endParaRPr lang="en-US" sz="2000" dirty="0"/>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16980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8763000" cy="4267200"/>
          </a:xfrm>
        </p:spPr>
        <p:txBody>
          <a:bodyPr/>
          <a:lstStyle/>
          <a:p>
            <a:pPr algn="l"/>
            <a:r>
              <a:rPr lang="en-US" sz="2600" b="1" i="0" dirty="0">
                <a:solidFill>
                  <a:srgbClr val="002060"/>
                </a:solidFill>
                <a:effectLst/>
                <a:latin typeface="-apple-system"/>
              </a:rPr>
              <a:t>Why use </a:t>
            </a:r>
            <a:r>
              <a:rPr lang="en-US" sz="2600" b="1" i="0" dirty="0" err="1">
                <a:solidFill>
                  <a:srgbClr val="002060"/>
                </a:solidFill>
                <a:effectLst/>
                <a:latin typeface="-apple-system"/>
              </a:rPr>
              <a:t>MinRock</a:t>
            </a:r>
            <a:r>
              <a:rPr lang="en-US" sz="2600" b="1" i="0" dirty="0">
                <a:solidFill>
                  <a:srgbClr val="002060"/>
                </a:solidFill>
                <a:effectLst/>
                <a:latin typeface="-apple-system"/>
              </a:rPr>
              <a:t> </a:t>
            </a:r>
            <a:r>
              <a:rPr lang="en-US" sz="2600" b="1" i="0" dirty="0" smtClean="0">
                <a:solidFill>
                  <a:srgbClr val="002060"/>
                </a:solidFill>
                <a:effectLst/>
                <a:latin typeface="-apple-system"/>
              </a:rPr>
              <a:t>Pond/Lake </a:t>
            </a:r>
            <a:r>
              <a:rPr lang="en-US" sz="2600" b="1" i="0" dirty="0">
                <a:solidFill>
                  <a:srgbClr val="002060"/>
                </a:solidFill>
                <a:effectLst/>
                <a:latin typeface="-apple-system"/>
              </a:rPr>
              <a:t>Treatment?</a:t>
            </a:r>
            <a:br>
              <a:rPr lang="en-US" sz="2600" b="1" i="0" dirty="0">
                <a:solidFill>
                  <a:srgbClr val="002060"/>
                </a:solidFill>
                <a:effectLst/>
                <a:latin typeface="-apple-system"/>
              </a:rPr>
            </a:br>
            <a:r>
              <a:rPr lang="en-US" sz="2600" b="1" i="0" dirty="0">
                <a:solidFill>
                  <a:srgbClr val="002060"/>
                </a:solidFill>
                <a:effectLst/>
                <a:latin typeface="-apple-system"/>
              </a:rPr>
              <a:t/>
            </a:r>
            <a:br>
              <a:rPr lang="en-US" sz="2600" b="1" i="0" dirty="0">
                <a:solidFill>
                  <a:srgbClr val="002060"/>
                </a:solidFill>
                <a:effectLst/>
                <a:latin typeface="-apple-system"/>
              </a:rPr>
            </a:br>
            <a:r>
              <a:rPr lang="en-US" sz="2000" b="1" i="0" dirty="0">
                <a:solidFill>
                  <a:srgbClr val="002060"/>
                </a:solidFill>
                <a:effectLst/>
                <a:latin typeface="-apple-system"/>
              </a:rPr>
              <a:t>Treating Algae chemically or by mechanically removing it from the </a:t>
            </a:r>
            <a:r>
              <a:rPr lang="en-US" sz="2000" b="1" i="0" dirty="0" smtClean="0">
                <a:solidFill>
                  <a:srgbClr val="002060"/>
                </a:solidFill>
                <a:effectLst/>
                <a:latin typeface="-apple-system"/>
              </a:rPr>
              <a:t>pond/lake </a:t>
            </a:r>
            <a:r>
              <a:rPr lang="en-US" sz="2000" b="1" i="0" dirty="0">
                <a:solidFill>
                  <a:srgbClr val="002060"/>
                </a:solidFill>
                <a:effectLst/>
                <a:latin typeface="-apple-system"/>
              </a:rPr>
              <a:t>are short term solutions </a:t>
            </a:r>
            <a:r>
              <a:rPr lang="en-US" sz="2000" b="1" dirty="0" smtClean="0">
                <a:solidFill>
                  <a:srgbClr val="002060"/>
                </a:solidFill>
                <a:latin typeface="-apple-system"/>
              </a:rPr>
              <a:t>that are expensive and</a:t>
            </a:r>
            <a:r>
              <a:rPr lang="en-US" sz="2000" b="1" i="0" dirty="0" smtClean="0">
                <a:solidFill>
                  <a:srgbClr val="002060"/>
                </a:solidFill>
                <a:effectLst/>
                <a:latin typeface="-apple-system"/>
              </a:rPr>
              <a:t> </a:t>
            </a:r>
            <a:r>
              <a:rPr lang="en-US" sz="2000" b="1" i="0" dirty="0">
                <a:solidFill>
                  <a:srgbClr val="002060"/>
                </a:solidFill>
                <a:effectLst/>
                <a:latin typeface="-apple-system"/>
              </a:rPr>
              <a:t>can lead to oxygen depletion and fish kill.</a:t>
            </a:r>
            <a:br>
              <a:rPr lang="en-US" sz="2000" b="1" i="0" dirty="0">
                <a:solidFill>
                  <a:srgbClr val="002060"/>
                </a:solidFill>
                <a:effectLst/>
                <a:latin typeface="-apple-system"/>
              </a:rPr>
            </a:br>
            <a:r>
              <a:rPr lang="en-US" sz="2000" b="1" i="0" dirty="0">
                <a:solidFill>
                  <a:srgbClr val="002060"/>
                </a:solidFill>
                <a:effectLst/>
                <a:latin typeface="-apple-system"/>
              </a:rPr>
              <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MinRock’s Calcium Silicate removes excess phosphorus through mineral sequestration, by forming Calcium Phosphate, a stable and inert mineral. With its food source eliminated, the Algae dies off.</a:t>
            </a: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1600" b="0" i="0" dirty="0">
                <a:solidFill>
                  <a:srgbClr val="3A3A3A"/>
                </a:solidFill>
                <a:effectLst/>
                <a:latin typeface="-apple-system"/>
              </a:rPr>
              <a:t/>
            </a:r>
            <a:br>
              <a:rPr lang="en-US" sz="1600" b="0" i="0" dirty="0">
                <a:solidFill>
                  <a:srgbClr val="3A3A3A"/>
                </a:solidFill>
                <a:effectLst/>
                <a:latin typeface="-apple-system"/>
              </a:rPr>
            </a:br>
            <a:endParaRPr lang="en-US" sz="2000" dirty="0"/>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93484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b="1" u="sng" kern="150" dirty="0">
                <a:effectLst/>
                <a:latin typeface="Times New Roman" panose="02020603050405020304" pitchFamily="18" charset="0"/>
                <a:ea typeface="SimSun" panose="02010600030101010101" pitchFamily="2" charset="-122"/>
                <a:cs typeface="Arial" panose="020B0604020202020204" pitchFamily="34" charset="0"/>
              </a:rPr>
            </a:br>
            <a:r>
              <a:rPr lang="en-US" sz="22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MinRock Technologies </a:t>
            </a:r>
            <a:r>
              <a:rPr lang="en-US" sz="2200" b="1" u="sng"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22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Treatment – Technical Sheet &amp; Sales Tutorial</a:t>
            </a:r>
            <a: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OVERVIEW     </a:t>
            </a:r>
            <a: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b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When it comes to solving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Algae issues, there is a lot of discussion in the industry about “silver bullets” that are aimed at solving the various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problems with one product. Finding the right solution for each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dynamic is not an easy task.</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Because, every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is different; with different sets of problems and different ecosystems, each property may have different strains of algae to deal with, including some anchored, some free floating throughout the water and some floating on the surface.</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2000" b="0" i="0" dirty="0">
                <a:solidFill>
                  <a:srgbClr val="002060"/>
                </a:solidFill>
                <a:effectLst/>
                <a:latin typeface="-apple-system"/>
              </a:rPr>
              <a:t/>
            </a:r>
            <a:br>
              <a:rPr lang="en-US" sz="2000" b="0" i="0" dirty="0">
                <a:solidFill>
                  <a:srgbClr val="002060"/>
                </a:solidFill>
                <a:effectLst/>
                <a:latin typeface="-apple-system"/>
              </a:rPr>
            </a:br>
            <a:endParaRPr lang="en-US" sz="2000"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11606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ALGAE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There are three basic types of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algae; of which there are thousands of species: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Filamentous Algae </a:t>
            </a:r>
            <a:r>
              <a:rPr lang="en-US" sz="1800" b="1" i="1" u="sng"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Scum &amp; Moss)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This is a single cell plant forming long twines resembling cotton or wool. It grows in shallow areas floating to the surface forming mats.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Planktonic Algae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These are microscopic free floating cells floating in the top few feet of a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They will give a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 green, green-blue or cloudy brown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color.  Some brown tint is good as that is Diatom algae which is always present in healthy water.</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Macro Algae (Chara, Musk grass, Nitella, Stonewarts)</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This alga grows in the bottom of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anchored to rocks and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muck</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As it dies it pops up and floats in clumps until completely dead. Then falls as to </a:t>
            </a:r>
            <a:r>
              <a:rPr lang="en-US" sz="1800" b="1" kern="150" dirty="0" smtClean="0">
                <a:solidFill>
                  <a:srgbClr val="002060"/>
                </a:solidFill>
                <a:latin typeface="Times New Roman" panose="02020603050405020304" pitchFamily="18" charset="0"/>
                <a:ea typeface="SimSun" panose="02010600030101010101" pitchFamily="2" charset="-122"/>
                <a:cs typeface="Arial" panose="020B0604020202020204" pitchFamily="34" charset="0"/>
              </a:rPr>
              <a:t>bottom as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sediment. </a:t>
            </a:r>
            <a:r>
              <a:rPr lang="en-US" sz="1800" b="1" kern="150" dirty="0" err="1"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Beneifical</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Bacteria augmentation will reduce sediment.</a:t>
            </a:r>
            <a: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b="1"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215446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ECOSYSTEMS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u="none" strike="noStrike"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Algae problems are different than weed problems and must be approached differently. It is critical to keep this in mind, in order to properly align one’s management expectations.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The results will vary, depending on the methods utilized and it is difficult to select one best overall practice to achieve the results you expect, because every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has a </a:t>
            </a:r>
            <a: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Unique Ecosystem.</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systems are forever changing, during the seasons, based on water flow, temperature, sunlight, available oxygen levels, to name a few factors.</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Every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ecosystem consists of algae, fungi, microorganisms, plants and various fish, which may fall into three distinct classifications: Producers, Consumers and Decomposers.</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none" strike="noStrike"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b="1"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MinRock </a:t>
            </a:r>
            <a:r>
              <a:rPr lang="en-US" b="1" i="0" dirty="0">
                <a:solidFill>
                  <a:srgbClr val="8D8F90"/>
                </a:solidFill>
                <a:effectLst/>
                <a:latin typeface="-apple-system"/>
              </a:rPr>
              <a:t>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1516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a:solidFill>
                  <a:srgbClr val="010101"/>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u="sng" kern="150" dirty="0">
                <a:solidFill>
                  <a:srgbClr val="010101"/>
                </a:solidFill>
                <a:effectLst/>
                <a:latin typeface="Times New Roman" panose="02020603050405020304" pitchFamily="18" charset="0"/>
                <a:ea typeface="SimSun" panose="02010600030101010101" pitchFamily="2" charset="-122"/>
                <a:cs typeface="Arial" panose="020B0604020202020204" pitchFamily="34" charset="0"/>
              </a:rPr>
            </a:br>
            <a:r>
              <a:rPr lang="en-US" sz="1800" b="1" u="sng" kern="150" dirty="0">
                <a:solidFill>
                  <a:srgbClr val="010101"/>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u="sng" kern="150" dirty="0">
                <a:solidFill>
                  <a:srgbClr val="010101"/>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Producers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This category consists of algae, phytoplankton and plants that prepare their own food with the energy emitted from sunlight through photosynthesis.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none" strike="noStrike"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br>
              <a:rPr lang="en-US" sz="1800" b="1" i="1" u="none" strike="noStrike"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Consumers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These consist of herbivores, such as insects, fish and crustaceans and invertebrates that inhabit the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and consume the plants.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none" strike="noStrike"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Decomposers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Decomposers are saprotrophic organisms (bacteria, fungi, microbes) which decompose the dead organic matter back into carbon dioxide and beneficial nutrients for the producers in the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pond/lakes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ecosystem. In a perfect world, all three categories would stay in balance, giving you a relatively clean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dirty="0"/>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35377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POND/LAKE </a:t>
            </a:r>
            <a: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ECOSYSTEMS </a:t>
            </a:r>
            <a:b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u="sng"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All three categories require sufficient oxygen levels for </a:t>
            </a: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survival, except Diatoms which consume O2 and create CO2 (oxygen).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If O2 levels drop or are too low, fish kill will result, plant growth will decline and the Decomposer population will die and possibly change to anaerobic bacteria populations, causing very pungent smelling water.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What we are seeing quite often is nutrient enriched water is producing vegetation and algae blooms, quicker than they can be consumed and decomposed. The nitrates and phosphates that enrich the water can come from:</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Fertilizer runoff into the waterway;</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Manure runoff;</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Bird and aquatic life excretions;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Excessive organic matter being dumped into the water.</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endParaRPr lang="en-US" sz="2000" dirty="0"/>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274468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CONTROL</a:t>
            </a:r>
            <a:b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There are numerous ways to control Algae: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Chemical Control</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There are currently products on the market such as; Copper Sulphate, Diquat, Reward, Sonar, Floridoine, Shoreline and Rodeo. The use of these products sometimes require special permits as they can be toxic to fish and other aquatic live. They can potentially kill plant life quickly, leaving the dead organic matter to float to the bottom of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leading to addition nutrients building up in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and further oxygen depletion leading to fish death.</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Biological Control with </a:t>
            </a:r>
            <a:r>
              <a:rPr lang="en-US" sz="1800" b="1" i="1" u="sng"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Diatom Blooms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smtClean="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Diatoms help consume phosphorus, and carbon dioxide and nitrogen and produce oxygen. Diatoms take the </a:t>
            </a:r>
            <a:r>
              <a:rPr lang="en-US" sz="1800" b="1" kern="150" dirty="0" smtClean="0">
                <a:solidFill>
                  <a:srgbClr val="002060"/>
                </a:solidFill>
                <a:latin typeface="Times New Roman" panose="02020603050405020304" pitchFamily="18" charset="0"/>
                <a:ea typeface="SimSun" panose="02010600030101010101" pitchFamily="2" charset="-122"/>
                <a:cs typeface="Arial" panose="020B0604020202020204" pitchFamily="34" charset="0"/>
              </a:rPr>
              <a:t>consumed encased nutrients to the pond/lake floor when they die. Not recommended until or unless with the lowering of phosphorus levels using calcium silicate.</a:t>
            </a:r>
            <a:br>
              <a:rPr lang="en-US" sz="1800" b="1" kern="150" dirty="0" smtClean="0">
                <a:solidFill>
                  <a:srgbClr val="002060"/>
                </a:solidFill>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Physical Control</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Mechanically harvesting and removing the plants.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b="1"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168152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Dyes and Colouring of the </a:t>
            </a:r>
            <a:r>
              <a:rPr lang="en-US" sz="1800" b="1" i="1" u="sng"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This limits the amount of sunlight getting deep into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preventing plant photosynthesis. This does nothing to prevent surface scum algae</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Also hurts good algae's from photosynthesis.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Aeration, Bubblers and Fountains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Adequate dissolved oxygen levels are required to support the beneficial aerobic bacteria; which converts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organic wastes and ammonia to useable nitrates. If the aerobic bacteria can't keep up, the anaerobic bacteria will take over. These are slower converters leading to higher ammonia levels, nauseous odors and possible fish kill</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Growing Diatom blooms will create the needed oxygen even if no mechanical oxygenation is available.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Proper Design and Prevention</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This is by far the best option to prevent algae issues in the first place, but not always easily achieved. Try to keep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deep with a 3:1 slope so algae cannot get established. Try to prevent phosphates and nitrates from entering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with natural buffer zones around the edges. Try to direct polluted waters from entering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if possible. Keep the aerobic bacteria and microbes healthy and limit the amount of organic matter entering the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b="1"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427755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600"/>
              </a:spcBef>
              <a:spcAft>
                <a:spcPts val="0"/>
              </a:spcAft>
            </a:pP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MINROCK </a:t>
            </a:r>
            <a:r>
              <a:rPr lang="en-US" sz="1800" b="1" u="sng"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TREATMENT – LONG TERM SOLUTION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Rapid algae growth is caused by excess nutrients in the water (eutrophication) primarily phosphorus and nitrogen.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 Calcium Silicate in Algae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Control binds with and sequesters excess phosphorus, rendering inert and creating a stable plant loving mineral Calcium Phosphate.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By controlling this nutrition source, algae growth is limited, allowing the aerobic bacteria to break down other organic waste. If at all possible, </a:t>
            </a:r>
            <a:r>
              <a:rPr lang="en-US" sz="1800" b="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pond/lakes </a:t>
            </a: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still require good aeration and proper pH levels.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Limiting organic and nutrient seepage into the water will also help control algae growth. Remember, rapid algae kill and bacteria decomposition can cause low water oxygen levels and kill aquatic life.</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b="1"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11794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4883232" cy="1143000"/>
          </a:xfrm>
        </p:spPr>
        <p:txBody>
          <a:bodyPr/>
          <a:lstStyle/>
          <a:p>
            <a:endParaRPr lang="en-US" dirty="0"/>
          </a:p>
        </p:txBody>
      </p:sp>
      <p:sp>
        <p:nvSpPr>
          <p:cNvPr id="14" name="Content Placeholder 13"/>
          <p:cNvSpPr>
            <a:spLocks noGrp="1"/>
          </p:cNvSpPr>
          <p:nvPr>
            <p:ph idx="1"/>
          </p:nvPr>
        </p:nvSpPr>
        <p:spPr>
          <a:xfrm>
            <a:off x="1293813" y="2133600"/>
            <a:ext cx="9601200" cy="4343400"/>
          </a:xfrm>
        </p:spPr>
        <p:txBody>
          <a:bodyPr>
            <a:normAutofit fontScale="55000" lnSpcReduction="20000"/>
          </a:bodyPr>
          <a:lstStyle/>
          <a:p>
            <a:pPr algn="l"/>
            <a:r>
              <a:rPr lang="en-US" sz="3200" b="1" i="0" dirty="0">
                <a:solidFill>
                  <a:srgbClr val="002060"/>
                </a:solidFill>
                <a:effectLst/>
                <a:latin typeface="-apple-system"/>
              </a:rPr>
              <a:t>MinRock Technologies Inc. is a marketing and development group specializing in Wollastonite and other innovative, environmentally responsible products.</a:t>
            </a:r>
          </a:p>
          <a:p>
            <a:pPr marL="0" indent="0" algn="l">
              <a:buNone/>
            </a:pPr>
            <a:endParaRPr lang="en-US" sz="3200" b="0" i="0" dirty="0">
              <a:solidFill>
                <a:srgbClr val="002060"/>
              </a:solidFill>
              <a:effectLst/>
              <a:latin typeface="-apple-system"/>
            </a:endParaRPr>
          </a:p>
          <a:p>
            <a:pPr algn="l"/>
            <a:r>
              <a:rPr lang="en-US" sz="3200" b="1" i="0" dirty="0">
                <a:solidFill>
                  <a:srgbClr val="002060"/>
                </a:solidFill>
                <a:effectLst/>
                <a:latin typeface="-apple-system"/>
              </a:rPr>
              <a:t>Wollastonite is a high-grade, mined calcium silicate with unique chemical and physical properties that delivers environmental and economic benefits on a wide range of industrial, ecological and agricultural applications.</a:t>
            </a:r>
          </a:p>
          <a:p>
            <a:pPr marL="0" indent="0" algn="l">
              <a:buNone/>
            </a:pPr>
            <a:endParaRPr lang="en-US" sz="3200" b="1" i="0" dirty="0">
              <a:solidFill>
                <a:srgbClr val="002060"/>
              </a:solidFill>
              <a:effectLst/>
              <a:latin typeface="-apple-system"/>
            </a:endParaRPr>
          </a:p>
          <a:p>
            <a:pPr algn="l"/>
            <a:r>
              <a:rPr lang="en-US" sz="3200" b="1" dirty="0">
                <a:solidFill>
                  <a:srgbClr val="002060"/>
                </a:solidFill>
                <a:latin typeface="-apple-system"/>
              </a:rPr>
              <a:t>Our research and development </a:t>
            </a:r>
            <a:r>
              <a:rPr lang="en-US" sz="3200" b="1" dirty="0" smtClean="0">
                <a:solidFill>
                  <a:srgbClr val="002060"/>
                </a:solidFill>
                <a:latin typeface="-apple-system"/>
              </a:rPr>
              <a:t>team, working with Clean Streams, Rivers and Lakes  </a:t>
            </a:r>
            <a:r>
              <a:rPr lang="en-US" sz="3200" b="1" dirty="0">
                <a:solidFill>
                  <a:srgbClr val="002060"/>
                </a:solidFill>
                <a:latin typeface="-apple-system"/>
              </a:rPr>
              <a:t>have refined our MinRock </a:t>
            </a:r>
            <a:r>
              <a:rPr lang="en-US" sz="3200" b="1" dirty="0" smtClean="0">
                <a:solidFill>
                  <a:srgbClr val="002060"/>
                </a:solidFill>
                <a:latin typeface="-apple-system"/>
              </a:rPr>
              <a:t>Pond/Lake </a:t>
            </a:r>
            <a:r>
              <a:rPr lang="en-US" sz="3200" b="1" dirty="0">
                <a:solidFill>
                  <a:srgbClr val="002060"/>
                </a:solidFill>
                <a:latin typeface="-apple-system"/>
              </a:rPr>
              <a:t>Treatment product to give you the best results, as it pertains to each individual </a:t>
            </a:r>
            <a:r>
              <a:rPr lang="en-US" sz="3200" b="1" dirty="0" smtClean="0">
                <a:solidFill>
                  <a:srgbClr val="002060"/>
                </a:solidFill>
                <a:latin typeface="-apple-system"/>
              </a:rPr>
              <a:t>pond/lake </a:t>
            </a:r>
            <a:r>
              <a:rPr lang="en-US" sz="3200" b="1" dirty="0">
                <a:solidFill>
                  <a:srgbClr val="002060"/>
                </a:solidFill>
                <a:latin typeface="-apple-system"/>
              </a:rPr>
              <a:t>condition and application requirement. </a:t>
            </a:r>
            <a:endParaRPr lang="en-US" sz="3200" b="1" i="0" dirty="0">
              <a:solidFill>
                <a:srgbClr val="002060"/>
              </a:solidFill>
              <a:effectLst/>
              <a:latin typeface="-apple-system"/>
            </a:endParaRPr>
          </a:p>
          <a:p>
            <a:pPr marL="0" indent="0" algn="l">
              <a:buNone/>
            </a:pPr>
            <a:endParaRPr lang="en-US" b="1" dirty="0">
              <a:solidFill>
                <a:srgbClr val="002060"/>
              </a:solidFill>
              <a:latin typeface="-apple-system"/>
            </a:endParaRPr>
          </a:p>
          <a:p>
            <a:pPr marL="0" indent="0" algn="l">
              <a:buNone/>
            </a:pPr>
            <a:endParaRPr lang="en-US" b="1" dirty="0">
              <a:solidFill>
                <a:srgbClr val="002060"/>
              </a:solidFill>
              <a:latin typeface="-apple-system"/>
            </a:endParaRPr>
          </a:p>
          <a:p>
            <a:pPr marL="0" indent="0" algn="l">
              <a:buNone/>
            </a:pPr>
            <a:endParaRPr lang="en-US" b="1" dirty="0">
              <a:solidFill>
                <a:srgbClr val="002060"/>
              </a:solidFill>
              <a:latin typeface="-apple-system"/>
            </a:endParaRPr>
          </a:p>
          <a:p>
            <a:pPr marL="0" indent="0" algn="l">
              <a:buNone/>
            </a:pPr>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b="1" dirty="0">
              <a:solidFill>
                <a:srgbClr val="002060"/>
              </a:solidFill>
              <a:latin typeface="-apple-system"/>
            </a:endParaRPr>
          </a:p>
          <a:p>
            <a:pPr marL="0" indent="0" algn="l">
              <a:buNone/>
            </a:pPr>
            <a:endParaRPr lang="en-US" dirty="0">
              <a:solidFill>
                <a:srgbClr val="002060"/>
              </a:solidFill>
            </a:endParaRPr>
          </a:p>
        </p:txBody>
      </p:sp>
      <p:pic>
        <p:nvPicPr>
          <p:cNvPr id="4" name="Picture 3">
            <a:extLst>
              <a:ext uri="{FF2B5EF4-FFF2-40B4-BE49-F238E27FC236}">
                <a16:creationId xmlns="" xmlns:a16="http://schemas.microsoft.com/office/drawing/2014/main" id="{33D229FC-6F4A-41E1-8FD3-4926913D8D76}"/>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217612" y="304800"/>
            <a:ext cx="5029200" cy="1524000"/>
          </a:xfrm>
          <a:prstGeom prst="rect">
            <a:avLst/>
          </a:prstGeom>
          <a:solidFill>
            <a:schemeClr val="tx1">
              <a:lumMod val="10000"/>
              <a:lumOff val="90000"/>
            </a:schemeClr>
          </a:solidFill>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10287000" cy="4267200"/>
          </a:xfrm>
        </p:spPr>
        <p:txBody>
          <a:bodyPr/>
          <a:lstStyle/>
          <a:p>
            <a:pPr marL="0" marR="0">
              <a:spcBef>
                <a:spcPts val="0"/>
              </a:spcBef>
              <a:spcAft>
                <a:spcPts val="0"/>
              </a:spcAft>
            </a:pPr>
            <a: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HIGHLIGHTS (BENEFITS)</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u="none" strike="noStrike"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The product is Natural and Organically Certified (OMRI, EcoCert) in Canada and the USA;</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It will not harm fish and other aquatic plants, when used as directed;</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It is safe to use in irrigation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pond/lakes</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With this basic information, you should be able to understand why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ecosystems are complex and no two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pond/lakes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are alike. When using the MinRock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Treatment as part of your overall Pond/Lake health strategy,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you are taking a slow, gentle and safe approach to cleaning the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algae. Repeat applications may be necessary and results do take time. (Take before and after pictures to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see how the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product is working). </a:t>
            </a:r>
            <a:b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b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Recommended label rates are 25Lbs (11.3 kg) per foot/acre (rate x average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depth). This rate is could be altered, depending on the individual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dynamics or the historical data collected, as the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is treated. Typically, a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will require weekly repeat applications up to 8 weeks, or until the </a:t>
            </a:r>
            <a:r>
              <a:rPr lang="en-US" sz="1800" b="1" i="1" kern="150" dirty="0" smtClean="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pond/lake </a:t>
            </a:r>
            <a:r>
              <a:rPr lang="en-US" sz="1800" b="1" i="1"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clears up. Watch for the algae blooms to return and repeat the treatments, as required.</a:t>
            </a:r>
            <a: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t/>
            </a:r>
            <a:br>
              <a:rPr lang="en-US" sz="1800" b="1" kern="150" dirty="0">
                <a:solidFill>
                  <a:srgbClr val="002060"/>
                </a:solidFill>
                <a:effectLst/>
                <a:latin typeface="Times New Roman" panose="02020603050405020304" pitchFamily="18" charset="0"/>
                <a:ea typeface="SimSun" panose="02010600030101010101" pitchFamily="2" charset="-122"/>
                <a:cs typeface="Arial" panose="020B0604020202020204" pitchFamily="34" charset="0"/>
              </a:rPr>
            </a:br>
            <a:endParaRPr lang="en-US" sz="2000" b="1" dirty="0">
              <a:solidFill>
                <a:srgbClr val="002060"/>
              </a:solidFill>
            </a:endParaRPr>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391916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1596" y="1967696"/>
            <a:ext cx="10287000" cy="4267200"/>
          </a:xfrm>
        </p:spPr>
        <p:txBody>
          <a:bodyPr/>
          <a:lstStyle/>
          <a:p>
            <a:pPr marL="0" marR="0">
              <a:spcBef>
                <a:spcPts val="600"/>
              </a:spcBef>
              <a:spcAft>
                <a:spcPts val="0"/>
              </a:spcAft>
            </a:pPr>
            <a:r>
              <a:rPr lang="en-US" sz="1800" b="1" u="sng" kern="15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rPr>
              <a:t>REFERENCES</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kern="15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dirty="0">
                <a:hlinkClick r:id="rId3"/>
              </a:rPr>
              <a:t>Pond Ecosystem (caryinstitute.org)</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u="none" strike="noStrike" kern="15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4"/>
              </a:rPr>
              <a:t>https://secureservercdn.net/198.71.233.184/31m.b34.myftpupload.com/wp-content/uploads/2018/02/36_Phos_Mineral_Adsorption_1999.pdf</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u="none" strike="noStrike" kern="15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5"/>
              </a:rPr>
              <a:t>https://secureservercdn.net/198.71.233.184/31m.b34.myftpupload.com/wp-content/uploads/2018/02/P-reduction-from-Wollastonite-prog99.pdf</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u="none" strike="noStrike" kern="15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6"/>
              </a:rPr>
              <a:t>https://secureservercdn.net/198.71.233.184/31m.b34.myftpupload.com/wp-content/uploads/2018/02/Phosphorus-removal-by-wollastonite-A-constructed-wetland-substrate.pdf</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u="none" strike="noStrike" kern="15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7"/>
              </a:rPr>
              <a:t>https://secureservercdn.net/198.71.233.184/31m.b34.myftpupload.com/wp-content/uploads/2018/02/AN-EVALUATION</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r>
              <a:rPr lang="en-US" sz="1800" u="none" strike="noStrike" kern="150" dirty="0">
                <a:solidFill>
                  <a:srgbClr val="010101"/>
                </a:solidFill>
                <a:effectLst/>
                <a:latin typeface="Times New Roman" panose="02020603050405020304" pitchFamily="18" charset="0"/>
                <a:ea typeface="SimSun" panose="02010600030101010101" pitchFamily="2" charset="-122"/>
                <a:cs typeface="Times New Roman" panose="02020603050405020304" pitchFamily="18" charset="0"/>
                <a:hlinkClick r:id="rId8"/>
              </a:rPr>
              <a:t>https://secureservercdn.net/198.71.233.184/31m.b34.myftpupload.com/wp-content/uploads/2018/02/The-Evaluation-Of-Specialized-Permeable-Media-For-Phosphorus-Removal-_-Ph.D..pdf</a:t>
            </a:r>
            <a:r>
              <a:rPr lang="en-US" sz="1800" kern="150" dirty="0">
                <a:solidFill>
                  <a:srgbClr val="01010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u="none" strike="noStrike" kern="150" dirty="0">
                <a:solidFill>
                  <a:srgbClr val="010101"/>
                </a:solidFill>
                <a:effectLst/>
                <a:latin typeface="Times New Roman" panose="02020603050405020304" pitchFamily="18" charset="0"/>
                <a:ea typeface="SimSun" panose="02010600030101010101" pitchFamily="2" charset="-122"/>
                <a:cs typeface="Times New Roman" panose="02020603050405020304" pitchFamily="18" charset="0"/>
                <a:hlinkClick r:id="rId9"/>
              </a:rPr>
              <a:t>F-FILTER-MEDIA.pdf</a:t>
            </a:r>
            <a:r>
              <a:rPr lang="en-US" sz="1800" kern="150" dirty="0">
                <a:effectLst/>
                <a:latin typeface="Times New Roman" panose="02020603050405020304" pitchFamily="18" charset="0"/>
                <a:ea typeface="SimSun" panose="02010600030101010101" pitchFamily="2" charset="-122"/>
                <a:cs typeface="Arial" panose="020B0604020202020204" pitchFamily="34" charset="0"/>
              </a:rPr>
              <a:t/>
            </a:r>
            <a:br>
              <a:rPr lang="en-US" sz="1800" kern="150" dirty="0">
                <a:effectLst/>
                <a:latin typeface="Times New Roman" panose="02020603050405020304" pitchFamily="18" charset="0"/>
                <a:ea typeface="SimSun" panose="02010600030101010101" pitchFamily="2" charset="-122"/>
                <a:cs typeface="Arial" panose="020B0604020202020204" pitchFamily="34" charset="0"/>
              </a:rPr>
            </a:br>
            <a:endParaRPr lang="en-US" sz="2000" dirty="0"/>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155540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A403CA19-7B88-4B17-AF06-E5319EF204A3}"/>
              </a:ext>
            </a:extLst>
          </p:cNvPr>
          <p:cNvGraphicFramePr>
            <a:graphicFrameLocks noGrp="1"/>
          </p:cNvGraphicFramePr>
          <p:nvPr>
            <p:extLst>
              <p:ext uri="{D42A27DB-BD31-4B8C-83A1-F6EECF244321}">
                <p14:modId xmlns:p14="http://schemas.microsoft.com/office/powerpoint/2010/main" val="3110593280"/>
              </p:ext>
            </p:extLst>
          </p:nvPr>
        </p:nvGraphicFramePr>
        <p:xfrm>
          <a:off x="684212" y="838200"/>
          <a:ext cx="10667997" cy="5638799"/>
        </p:xfrm>
        <a:graphic>
          <a:graphicData uri="http://schemas.openxmlformats.org/drawingml/2006/table">
            <a:tbl>
              <a:tblPr>
                <a:tableStyleId>{3B4B98B0-60AC-42C2-AFA5-B58CD77FA1E5}</a:tableStyleId>
              </a:tblPr>
              <a:tblGrid>
                <a:gridCol w="791380">
                  <a:extLst>
                    <a:ext uri="{9D8B030D-6E8A-4147-A177-3AD203B41FA5}">
                      <a16:colId xmlns="" xmlns:a16="http://schemas.microsoft.com/office/drawing/2014/main" val="2866499276"/>
                    </a:ext>
                  </a:extLst>
                </a:gridCol>
                <a:gridCol w="496290">
                  <a:extLst>
                    <a:ext uri="{9D8B030D-6E8A-4147-A177-3AD203B41FA5}">
                      <a16:colId xmlns="" xmlns:a16="http://schemas.microsoft.com/office/drawing/2014/main" val="1596799735"/>
                    </a:ext>
                  </a:extLst>
                </a:gridCol>
                <a:gridCol w="496290">
                  <a:extLst>
                    <a:ext uri="{9D8B030D-6E8A-4147-A177-3AD203B41FA5}">
                      <a16:colId xmlns="" xmlns:a16="http://schemas.microsoft.com/office/drawing/2014/main" val="3928001748"/>
                    </a:ext>
                  </a:extLst>
                </a:gridCol>
                <a:gridCol w="496290">
                  <a:extLst>
                    <a:ext uri="{9D8B030D-6E8A-4147-A177-3AD203B41FA5}">
                      <a16:colId xmlns="" xmlns:a16="http://schemas.microsoft.com/office/drawing/2014/main" val="336084460"/>
                    </a:ext>
                  </a:extLst>
                </a:gridCol>
                <a:gridCol w="496290">
                  <a:extLst>
                    <a:ext uri="{9D8B030D-6E8A-4147-A177-3AD203B41FA5}">
                      <a16:colId xmlns="" xmlns:a16="http://schemas.microsoft.com/office/drawing/2014/main" val="3168181078"/>
                    </a:ext>
                  </a:extLst>
                </a:gridCol>
                <a:gridCol w="496290">
                  <a:extLst>
                    <a:ext uri="{9D8B030D-6E8A-4147-A177-3AD203B41FA5}">
                      <a16:colId xmlns="" xmlns:a16="http://schemas.microsoft.com/office/drawing/2014/main" val="4194359731"/>
                    </a:ext>
                  </a:extLst>
                </a:gridCol>
                <a:gridCol w="496290">
                  <a:extLst>
                    <a:ext uri="{9D8B030D-6E8A-4147-A177-3AD203B41FA5}">
                      <a16:colId xmlns="" xmlns:a16="http://schemas.microsoft.com/office/drawing/2014/main" val="807341586"/>
                    </a:ext>
                  </a:extLst>
                </a:gridCol>
                <a:gridCol w="496290">
                  <a:extLst>
                    <a:ext uri="{9D8B030D-6E8A-4147-A177-3AD203B41FA5}">
                      <a16:colId xmlns="" xmlns:a16="http://schemas.microsoft.com/office/drawing/2014/main" val="266392691"/>
                    </a:ext>
                  </a:extLst>
                </a:gridCol>
                <a:gridCol w="496290">
                  <a:extLst>
                    <a:ext uri="{9D8B030D-6E8A-4147-A177-3AD203B41FA5}">
                      <a16:colId xmlns="" xmlns:a16="http://schemas.microsoft.com/office/drawing/2014/main" val="2863018606"/>
                    </a:ext>
                  </a:extLst>
                </a:gridCol>
                <a:gridCol w="496290">
                  <a:extLst>
                    <a:ext uri="{9D8B030D-6E8A-4147-A177-3AD203B41FA5}">
                      <a16:colId xmlns="" xmlns:a16="http://schemas.microsoft.com/office/drawing/2014/main" val="3140976129"/>
                    </a:ext>
                  </a:extLst>
                </a:gridCol>
                <a:gridCol w="496290">
                  <a:extLst>
                    <a:ext uri="{9D8B030D-6E8A-4147-A177-3AD203B41FA5}">
                      <a16:colId xmlns="" xmlns:a16="http://schemas.microsoft.com/office/drawing/2014/main" val="3540666814"/>
                    </a:ext>
                  </a:extLst>
                </a:gridCol>
                <a:gridCol w="496290">
                  <a:extLst>
                    <a:ext uri="{9D8B030D-6E8A-4147-A177-3AD203B41FA5}">
                      <a16:colId xmlns="" xmlns:a16="http://schemas.microsoft.com/office/drawing/2014/main" val="2622772755"/>
                    </a:ext>
                  </a:extLst>
                </a:gridCol>
                <a:gridCol w="469463">
                  <a:extLst>
                    <a:ext uri="{9D8B030D-6E8A-4147-A177-3AD203B41FA5}">
                      <a16:colId xmlns="" xmlns:a16="http://schemas.microsoft.com/office/drawing/2014/main" val="3332989714"/>
                    </a:ext>
                  </a:extLst>
                </a:gridCol>
                <a:gridCol w="500760">
                  <a:extLst>
                    <a:ext uri="{9D8B030D-6E8A-4147-A177-3AD203B41FA5}">
                      <a16:colId xmlns="" xmlns:a16="http://schemas.microsoft.com/office/drawing/2014/main" val="626325302"/>
                    </a:ext>
                  </a:extLst>
                </a:gridCol>
                <a:gridCol w="496290">
                  <a:extLst>
                    <a:ext uri="{9D8B030D-6E8A-4147-A177-3AD203B41FA5}">
                      <a16:colId xmlns="" xmlns:a16="http://schemas.microsoft.com/office/drawing/2014/main" val="1821267045"/>
                    </a:ext>
                  </a:extLst>
                </a:gridCol>
                <a:gridCol w="496290">
                  <a:extLst>
                    <a:ext uri="{9D8B030D-6E8A-4147-A177-3AD203B41FA5}">
                      <a16:colId xmlns="" xmlns:a16="http://schemas.microsoft.com/office/drawing/2014/main" val="1203810347"/>
                    </a:ext>
                  </a:extLst>
                </a:gridCol>
                <a:gridCol w="496290">
                  <a:extLst>
                    <a:ext uri="{9D8B030D-6E8A-4147-A177-3AD203B41FA5}">
                      <a16:colId xmlns="" xmlns:a16="http://schemas.microsoft.com/office/drawing/2014/main" val="1693644208"/>
                    </a:ext>
                  </a:extLst>
                </a:gridCol>
                <a:gridCol w="482877">
                  <a:extLst>
                    <a:ext uri="{9D8B030D-6E8A-4147-A177-3AD203B41FA5}">
                      <a16:colId xmlns="" xmlns:a16="http://schemas.microsoft.com/office/drawing/2014/main" val="4272968036"/>
                    </a:ext>
                  </a:extLst>
                </a:gridCol>
                <a:gridCol w="496290">
                  <a:extLst>
                    <a:ext uri="{9D8B030D-6E8A-4147-A177-3AD203B41FA5}">
                      <a16:colId xmlns="" xmlns:a16="http://schemas.microsoft.com/office/drawing/2014/main" val="2561699987"/>
                    </a:ext>
                  </a:extLst>
                </a:gridCol>
                <a:gridCol w="482877">
                  <a:extLst>
                    <a:ext uri="{9D8B030D-6E8A-4147-A177-3AD203B41FA5}">
                      <a16:colId xmlns="" xmlns:a16="http://schemas.microsoft.com/office/drawing/2014/main" val="3119404059"/>
                    </a:ext>
                  </a:extLst>
                </a:gridCol>
                <a:gridCol w="496290">
                  <a:extLst>
                    <a:ext uri="{9D8B030D-6E8A-4147-A177-3AD203B41FA5}">
                      <a16:colId xmlns="" xmlns:a16="http://schemas.microsoft.com/office/drawing/2014/main" val="3620466054"/>
                    </a:ext>
                  </a:extLst>
                </a:gridCol>
              </a:tblGrid>
              <a:tr h="413402">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11">
                  <a:txBody>
                    <a:bodyPr/>
                    <a:lstStyle/>
                    <a:p>
                      <a:pPr algn="l" fontAlgn="b"/>
                      <a:r>
                        <a:rPr lang="en-US" sz="1400" u="none" strike="noStrike" dirty="0" smtClean="0">
                          <a:effectLst/>
                        </a:rPr>
                        <a:t>Pond/Lake </a:t>
                      </a:r>
                      <a:r>
                        <a:rPr lang="en-US" sz="1400" u="none" strike="noStrike" dirty="0">
                          <a:effectLst/>
                        </a:rPr>
                        <a:t>Treatment Guidelines for 50 Mesh Product</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1400" u="none" strike="noStrike">
                          <a:effectLst/>
                        </a:rPr>
                        <a:t>Rates: 25 Lbs per Foot/Acre</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866354567"/>
                  </a:ext>
                </a:extLst>
              </a:tr>
              <a:tr h="34725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91036512"/>
                  </a:ext>
                </a:extLst>
              </a:tr>
              <a:tr h="330721">
                <a:tc>
                  <a:txBody>
                    <a:bodyPr/>
                    <a:lstStyle/>
                    <a:p>
                      <a:pPr algn="ctr" fontAlgn="b"/>
                      <a:r>
                        <a:rPr lang="en-US" sz="1100" u="none" strike="noStrike">
                          <a:effectLst/>
                        </a:rPr>
                        <a:t>Depth</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Area (in Acres)</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905532940"/>
                  </a:ext>
                </a:extLst>
              </a:tr>
              <a:tr h="347258">
                <a:tc>
                  <a:txBody>
                    <a:bodyPr/>
                    <a:lstStyle/>
                    <a:p>
                      <a:pPr algn="ctr" fontAlgn="b"/>
                      <a:r>
                        <a:rPr lang="en-US" sz="1100" u="none" strike="noStrike">
                          <a:effectLst/>
                        </a:rPr>
                        <a:t>Avg. (Ft)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39450530"/>
                  </a:ext>
                </a:extLst>
              </a:tr>
              <a:tr h="330721">
                <a:tc>
                  <a:txBody>
                    <a:bodyPr/>
                    <a:lstStyle/>
                    <a:p>
                      <a:pPr algn="ct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43.8</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95290817"/>
                  </a:ext>
                </a:extLst>
              </a:tr>
              <a:tr h="330721">
                <a:tc>
                  <a:txBody>
                    <a:bodyPr/>
                    <a:lstStyle/>
                    <a:p>
                      <a:pPr algn="ct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84758649"/>
                  </a:ext>
                </a:extLst>
              </a:tr>
              <a:tr h="330721">
                <a:tc>
                  <a:txBody>
                    <a:bodyPr/>
                    <a:lstStyle/>
                    <a:p>
                      <a:pPr algn="ct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281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82005567"/>
                  </a:ext>
                </a:extLst>
              </a:tr>
              <a:tr h="330721">
                <a:tc>
                  <a:txBody>
                    <a:bodyPr/>
                    <a:lstStyle/>
                    <a:p>
                      <a:pPr algn="ctr" fontAlgn="b"/>
                      <a:r>
                        <a:rPr lang="en-US" sz="1100" u="none" strike="noStrike">
                          <a:effectLst/>
                        </a:rPr>
                        <a:t>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66637187"/>
                  </a:ext>
                </a:extLst>
              </a:tr>
              <a:tr h="330721">
                <a:tc>
                  <a:txBody>
                    <a:bodyPr/>
                    <a:lstStyle/>
                    <a:p>
                      <a:pPr algn="ct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281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469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531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594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49266243"/>
                  </a:ext>
                </a:extLst>
              </a:tr>
              <a:tr h="330721">
                <a:tc>
                  <a:txBody>
                    <a:bodyPr/>
                    <a:lstStyle/>
                    <a:p>
                      <a:pPr algn="ctr" fontAlgn="b"/>
                      <a:r>
                        <a:rPr lang="en-US" sz="1100" u="none" strike="noStrike">
                          <a:effectLst/>
                        </a:rPr>
                        <a:t>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814669398"/>
                  </a:ext>
                </a:extLst>
              </a:tr>
              <a:tr h="330721">
                <a:tc>
                  <a:txBody>
                    <a:bodyPr/>
                    <a:lstStyle/>
                    <a:p>
                      <a:pPr algn="ctr" fontAlgn="b"/>
                      <a:r>
                        <a:rPr lang="en-US" sz="1100" u="none" strike="noStrike">
                          <a:effectLst/>
                        </a:rPr>
                        <a:t>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831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58844210"/>
                  </a:ext>
                </a:extLst>
              </a:tr>
              <a:tr h="330721">
                <a:tc>
                  <a:txBody>
                    <a:bodyPr/>
                    <a:lstStyle/>
                    <a:p>
                      <a:pPr algn="ctr" fontAlgn="b"/>
                      <a:r>
                        <a:rPr lang="en-US" sz="1100" u="none" strike="noStrike">
                          <a:effectLst/>
                        </a:rPr>
                        <a:t>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730073085"/>
                  </a:ext>
                </a:extLst>
              </a:tr>
              <a:tr h="330721">
                <a:tc>
                  <a:txBody>
                    <a:bodyPr/>
                    <a:lstStyle/>
                    <a:p>
                      <a:pPr algn="ctr" fontAlgn="b"/>
                      <a:r>
                        <a:rPr lang="en-US" sz="1100" u="none" strike="noStrike">
                          <a:effectLst/>
                        </a:rPr>
                        <a:t>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281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844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1069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1125</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143780610"/>
                  </a:ext>
                </a:extLst>
              </a:tr>
              <a:tr h="347258">
                <a:tc>
                  <a:txBody>
                    <a:bodyPr/>
                    <a:lstStyle/>
                    <a:p>
                      <a:pPr algn="ctr" fontAlgn="b"/>
                      <a:r>
                        <a:rPr lang="en-US" sz="1100" u="none" strike="noStrike">
                          <a:effectLst/>
                        </a:rPr>
                        <a:t>10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813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938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1063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1125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1188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1250</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04346275"/>
                  </a:ext>
                </a:extLst>
              </a:tr>
              <a:tr h="330721">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730560530"/>
                  </a:ext>
                </a:extLst>
              </a:tr>
              <a:tr h="545692">
                <a:tc gridSpan="20">
                  <a:txBody>
                    <a:bodyPr/>
                    <a:lstStyle/>
                    <a:p>
                      <a:pPr algn="l" fontAlgn="b"/>
                      <a:r>
                        <a:rPr lang="en-US" sz="1000" u="none" strike="noStrike" dirty="0">
                          <a:effectLst/>
                        </a:rPr>
                        <a:t>*Subject to adjustment, based on individual </a:t>
                      </a:r>
                      <a:r>
                        <a:rPr lang="en-US" sz="1000" u="none" strike="noStrike" dirty="0" smtClean="0">
                          <a:effectLst/>
                        </a:rPr>
                        <a:t>Pond/Lake </a:t>
                      </a:r>
                      <a:r>
                        <a:rPr lang="en-US" sz="1000" u="none" strike="noStrike" dirty="0">
                          <a:effectLst/>
                        </a:rPr>
                        <a:t>Factors (I.e. Algae Type, Ecosystem, Flow, Water Source, Plant &amp; Aquatic Life, Silt, Etc.)</a:t>
                      </a:r>
                      <a:endParaRPr lang="en-US" sz="1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75977689"/>
                  </a:ext>
                </a:extLst>
              </a:tr>
            </a:tbl>
          </a:graphicData>
        </a:graphic>
      </p:graphicFrame>
    </p:spTree>
    <p:extLst>
      <p:ext uri="{BB962C8B-B14F-4D97-AF65-F5344CB8AC3E}">
        <p14:creationId xmlns:p14="http://schemas.microsoft.com/office/powerpoint/2010/main" val="28035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r>
              <a:rPr lang="en-US" sz="2200" dirty="0">
                <a:solidFill>
                  <a:srgbClr val="002060"/>
                </a:solidFill>
              </a:rPr>
              <a:t>Charleston, SC Area Course  Befor</a:t>
            </a:r>
            <a:r>
              <a:rPr lang="en-US" dirty="0">
                <a:solidFill>
                  <a:srgbClr val="002060"/>
                </a:solidFill>
              </a:rPr>
              <a:t>e Treatment</a:t>
            </a:r>
          </a:p>
        </p:txBody>
      </p:sp>
      <p:pic>
        <p:nvPicPr>
          <p:cNvPr id="8" name="Content Placeholder 7">
            <a:extLst>
              <a:ext uri="{FF2B5EF4-FFF2-40B4-BE49-F238E27FC236}">
                <a16:creationId xmlns="" xmlns:a16="http://schemas.microsoft.com/office/drawing/2014/main" id="{1A885741-5EBB-4B36-B26F-BD37F82306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46212" y="2448612"/>
            <a:ext cx="3733799" cy="4049447"/>
          </a:xfrm>
        </p:spPr>
      </p:pic>
      <p:sp>
        <p:nvSpPr>
          <p:cNvPr id="5" name="Text Placeholder 4"/>
          <p:cNvSpPr>
            <a:spLocks noGrp="1"/>
          </p:cNvSpPr>
          <p:nvPr>
            <p:ph type="body" sz="quarter" idx="3"/>
          </p:nvPr>
        </p:nvSpPr>
        <p:spPr>
          <a:xfrm>
            <a:off x="6475412" y="1676399"/>
            <a:ext cx="4419601" cy="762001"/>
          </a:xfrm>
        </p:spPr>
        <p:txBody>
          <a:bodyPr/>
          <a:lstStyle/>
          <a:p>
            <a:r>
              <a:rPr lang="en-US" dirty="0">
                <a:solidFill>
                  <a:srgbClr val="002060"/>
                </a:solidFill>
              </a:rPr>
              <a:t>Charleston, SC Area Course</a:t>
            </a:r>
          </a:p>
          <a:p>
            <a:r>
              <a:rPr lang="en-US" dirty="0">
                <a:solidFill>
                  <a:srgbClr val="002060"/>
                </a:solidFill>
              </a:rPr>
              <a:t>After – 5 Days Later</a:t>
            </a:r>
          </a:p>
        </p:txBody>
      </p:sp>
      <p:pic>
        <p:nvPicPr>
          <p:cNvPr id="10" name="Content Placeholder 9">
            <a:extLst>
              <a:ext uri="{FF2B5EF4-FFF2-40B4-BE49-F238E27FC236}">
                <a16:creationId xmlns="" xmlns:a16="http://schemas.microsoft.com/office/drawing/2014/main" id="{86BE32A7-4443-49A0-B86B-22D0F1BAC3B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27812" y="2462752"/>
            <a:ext cx="3733799" cy="4049447"/>
          </a:xfrm>
        </p:spPr>
      </p:pic>
      <p:pic>
        <p:nvPicPr>
          <p:cNvPr id="11" name="Picture 10">
            <a:extLst>
              <a:ext uri="{FF2B5EF4-FFF2-40B4-BE49-F238E27FC236}">
                <a16:creationId xmlns="" xmlns:a16="http://schemas.microsoft.com/office/drawing/2014/main" id="{B715D066-D9D8-41F4-BC75-204821F15465}"/>
              </a:ext>
            </a:extLst>
          </p:cNvPr>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217612" y="304800"/>
            <a:ext cx="4876800" cy="1293812"/>
          </a:xfrm>
          <a:prstGeom prst="rect">
            <a:avLst/>
          </a:prstGeom>
          <a:solidFill>
            <a:schemeClr val="tx1">
              <a:lumMod val="10000"/>
              <a:lumOff val="90000"/>
            </a:schemeClr>
          </a:solidFill>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r>
              <a:rPr lang="en-US" sz="2200" dirty="0">
                <a:solidFill>
                  <a:srgbClr val="002060"/>
                </a:solidFill>
              </a:rPr>
              <a:t>Myrtle Beach, SC Area Course Befor</a:t>
            </a:r>
            <a:r>
              <a:rPr lang="en-US" dirty="0">
                <a:solidFill>
                  <a:srgbClr val="002060"/>
                </a:solidFill>
              </a:rPr>
              <a:t>e Treatment</a:t>
            </a:r>
          </a:p>
        </p:txBody>
      </p:sp>
      <p:sp>
        <p:nvSpPr>
          <p:cNvPr id="5" name="Text Placeholder 4"/>
          <p:cNvSpPr>
            <a:spLocks noGrp="1"/>
          </p:cNvSpPr>
          <p:nvPr>
            <p:ph type="body" sz="quarter" idx="3"/>
          </p:nvPr>
        </p:nvSpPr>
        <p:spPr>
          <a:xfrm>
            <a:off x="6475412" y="1676399"/>
            <a:ext cx="4419601" cy="762001"/>
          </a:xfrm>
        </p:spPr>
        <p:txBody>
          <a:bodyPr/>
          <a:lstStyle/>
          <a:p>
            <a:r>
              <a:rPr lang="en-US" dirty="0">
                <a:solidFill>
                  <a:srgbClr val="002060"/>
                </a:solidFill>
              </a:rPr>
              <a:t>Myrtle Beach, SC Area Course After – 5 Days Later</a:t>
            </a:r>
          </a:p>
        </p:txBody>
      </p:sp>
      <p:pic>
        <p:nvPicPr>
          <p:cNvPr id="11" name="Picture 10">
            <a:extLst>
              <a:ext uri="{FF2B5EF4-FFF2-40B4-BE49-F238E27FC236}">
                <a16:creationId xmlns="" xmlns:a16="http://schemas.microsoft.com/office/drawing/2014/main" id="{B715D066-D9D8-41F4-BC75-204821F15465}"/>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217612" y="304800"/>
            <a:ext cx="4876800" cy="1293812"/>
          </a:xfrm>
          <a:prstGeom prst="rect">
            <a:avLst/>
          </a:prstGeom>
          <a:solidFill>
            <a:schemeClr val="tx1">
              <a:lumMod val="10000"/>
              <a:lumOff val="90000"/>
            </a:schemeClr>
          </a:solidFill>
        </p:spPr>
      </p:pic>
      <p:pic>
        <p:nvPicPr>
          <p:cNvPr id="14" name="Content Placeholder 13">
            <a:extLst>
              <a:ext uri="{FF2B5EF4-FFF2-40B4-BE49-F238E27FC236}">
                <a16:creationId xmlns="" xmlns:a16="http://schemas.microsoft.com/office/drawing/2014/main" id="{8EC57443-1C50-4275-BEF5-2F3E5C277CC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22412" y="2516186"/>
            <a:ext cx="3657600" cy="4003303"/>
          </a:xfrm>
        </p:spPr>
      </p:pic>
      <p:pic>
        <p:nvPicPr>
          <p:cNvPr id="17" name="Content Placeholder 16">
            <a:extLst>
              <a:ext uri="{FF2B5EF4-FFF2-40B4-BE49-F238E27FC236}">
                <a16:creationId xmlns="" xmlns:a16="http://schemas.microsoft.com/office/drawing/2014/main" id="{80F8FE27-3B88-4404-8BE2-76D28496039B}"/>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704011" y="2516186"/>
            <a:ext cx="3618779" cy="3960814"/>
          </a:xfrm>
        </p:spPr>
      </p:pic>
    </p:spTree>
    <p:extLst>
      <p:ext uri="{BB962C8B-B14F-4D97-AF65-F5344CB8AC3E}">
        <p14:creationId xmlns:p14="http://schemas.microsoft.com/office/powerpoint/2010/main" val="388351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r>
              <a:rPr lang="en-US" sz="2200" dirty="0">
                <a:solidFill>
                  <a:srgbClr val="002060"/>
                </a:solidFill>
              </a:rPr>
              <a:t>Pine Knot G &amp; CC, Dorchester, ON</a:t>
            </a:r>
          </a:p>
          <a:p>
            <a:r>
              <a:rPr lang="en-US" sz="2200" dirty="0">
                <a:solidFill>
                  <a:srgbClr val="002060"/>
                </a:solidFill>
              </a:rPr>
              <a:t>Befor</a:t>
            </a:r>
            <a:r>
              <a:rPr lang="en-US" dirty="0">
                <a:solidFill>
                  <a:srgbClr val="002060"/>
                </a:solidFill>
              </a:rPr>
              <a:t>e Treatment</a:t>
            </a:r>
          </a:p>
        </p:txBody>
      </p:sp>
      <p:sp>
        <p:nvSpPr>
          <p:cNvPr id="5" name="Text Placeholder 4"/>
          <p:cNvSpPr>
            <a:spLocks noGrp="1"/>
          </p:cNvSpPr>
          <p:nvPr>
            <p:ph type="body" sz="quarter" idx="3"/>
          </p:nvPr>
        </p:nvSpPr>
        <p:spPr>
          <a:xfrm>
            <a:off x="6475412" y="1676399"/>
            <a:ext cx="5029200" cy="762001"/>
          </a:xfrm>
        </p:spPr>
        <p:txBody>
          <a:bodyPr/>
          <a:lstStyle/>
          <a:p>
            <a:r>
              <a:rPr lang="en-US" dirty="0">
                <a:solidFill>
                  <a:srgbClr val="002060"/>
                </a:solidFill>
              </a:rPr>
              <a:t>Pine Knot G &amp; CC, Dorchester, ON After - 1 Month Later</a:t>
            </a:r>
          </a:p>
        </p:txBody>
      </p:sp>
      <p:pic>
        <p:nvPicPr>
          <p:cNvPr id="11" name="Picture 10">
            <a:extLst>
              <a:ext uri="{FF2B5EF4-FFF2-40B4-BE49-F238E27FC236}">
                <a16:creationId xmlns="" xmlns:a16="http://schemas.microsoft.com/office/drawing/2014/main" id="{B715D066-D9D8-41F4-BC75-204821F15465}"/>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217612" y="304800"/>
            <a:ext cx="4876800" cy="1293812"/>
          </a:xfrm>
          <a:prstGeom prst="rect">
            <a:avLst/>
          </a:prstGeom>
          <a:solidFill>
            <a:schemeClr val="tx1">
              <a:lumMod val="10000"/>
              <a:lumOff val="90000"/>
            </a:schemeClr>
          </a:solidFill>
        </p:spPr>
      </p:pic>
      <p:pic>
        <p:nvPicPr>
          <p:cNvPr id="9" name="Content Placeholder 8">
            <a:extLst>
              <a:ext uri="{FF2B5EF4-FFF2-40B4-BE49-F238E27FC236}">
                <a16:creationId xmlns="" xmlns:a16="http://schemas.microsoft.com/office/drawing/2014/main" id="{78F0F53D-2EF1-4C4E-90BB-41D9EC43993C}"/>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293813" y="2581474"/>
            <a:ext cx="4700587" cy="3525440"/>
          </a:xfrm>
        </p:spPr>
      </p:pic>
      <p:pic>
        <p:nvPicPr>
          <p:cNvPr id="15" name="Content Placeholder 14">
            <a:extLst>
              <a:ext uri="{FF2B5EF4-FFF2-40B4-BE49-F238E27FC236}">
                <a16:creationId xmlns="" xmlns:a16="http://schemas.microsoft.com/office/drawing/2014/main" id="{119643BD-5F07-4958-8EC8-10FE2D8845B2}"/>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475412" y="2590799"/>
            <a:ext cx="4703763" cy="3527822"/>
          </a:xfrm>
        </p:spPr>
      </p:pic>
      <p:pic>
        <p:nvPicPr>
          <p:cNvPr id="16" name="Picture 15">
            <a:extLst>
              <a:ext uri="{FF2B5EF4-FFF2-40B4-BE49-F238E27FC236}">
                <a16:creationId xmlns="" xmlns:a16="http://schemas.microsoft.com/office/drawing/2014/main" id="{BA35D470-8404-4BFD-B980-C14ABC0571D9}"/>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208003" y="262272"/>
            <a:ext cx="4876800" cy="1293812"/>
          </a:xfrm>
          <a:prstGeom prst="rect">
            <a:avLst/>
          </a:prstGeom>
          <a:solidFill>
            <a:schemeClr val="tx1">
              <a:lumMod val="10000"/>
              <a:lumOff val="90000"/>
            </a:schemeClr>
          </a:solidFill>
        </p:spPr>
      </p:pic>
    </p:spTree>
    <p:extLst>
      <p:ext uri="{BB962C8B-B14F-4D97-AF65-F5344CB8AC3E}">
        <p14:creationId xmlns:p14="http://schemas.microsoft.com/office/powerpoint/2010/main" val="329066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r>
              <a:rPr lang="en-US" sz="2200" dirty="0">
                <a:solidFill>
                  <a:srgbClr val="002060"/>
                </a:solidFill>
              </a:rPr>
              <a:t>Atlanta, GA Area Course </a:t>
            </a:r>
          </a:p>
          <a:p>
            <a:r>
              <a:rPr lang="en-US" sz="2200" dirty="0">
                <a:solidFill>
                  <a:srgbClr val="002060"/>
                </a:solidFill>
              </a:rPr>
              <a:t>Befor</a:t>
            </a:r>
            <a:r>
              <a:rPr lang="en-US" dirty="0">
                <a:solidFill>
                  <a:srgbClr val="002060"/>
                </a:solidFill>
              </a:rPr>
              <a:t>e Treatment</a:t>
            </a:r>
          </a:p>
        </p:txBody>
      </p:sp>
      <p:sp>
        <p:nvSpPr>
          <p:cNvPr id="5" name="Text Placeholder 4"/>
          <p:cNvSpPr>
            <a:spLocks noGrp="1"/>
          </p:cNvSpPr>
          <p:nvPr>
            <p:ph type="body" sz="quarter" idx="3"/>
          </p:nvPr>
        </p:nvSpPr>
        <p:spPr>
          <a:xfrm>
            <a:off x="6475412" y="1676399"/>
            <a:ext cx="4419601" cy="762001"/>
          </a:xfrm>
        </p:spPr>
        <p:txBody>
          <a:bodyPr/>
          <a:lstStyle/>
          <a:p>
            <a:r>
              <a:rPr lang="en-US" dirty="0">
                <a:solidFill>
                  <a:srgbClr val="002060"/>
                </a:solidFill>
              </a:rPr>
              <a:t>Atlanta, GA Area Course </a:t>
            </a:r>
          </a:p>
          <a:p>
            <a:r>
              <a:rPr lang="en-US" dirty="0">
                <a:solidFill>
                  <a:srgbClr val="002060"/>
                </a:solidFill>
              </a:rPr>
              <a:t>After 5 Months of Treatments</a:t>
            </a:r>
          </a:p>
        </p:txBody>
      </p:sp>
      <p:pic>
        <p:nvPicPr>
          <p:cNvPr id="11" name="Picture 10">
            <a:extLst>
              <a:ext uri="{FF2B5EF4-FFF2-40B4-BE49-F238E27FC236}">
                <a16:creationId xmlns="" xmlns:a16="http://schemas.microsoft.com/office/drawing/2014/main" id="{B715D066-D9D8-41F4-BC75-204821F15465}"/>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bwMode="auto">
          <a:xfrm>
            <a:off x="1217612" y="304800"/>
            <a:ext cx="4876800" cy="1293812"/>
          </a:xfrm>
          <a:prstGeom prst="rect">
            <a:avLst/>
          </a:prstGeom>
          <a:solidFill>
            <a:schemeClr val="tx1">
              <a:lumMod val="10000"/>
              <a:lumOff val="90000"/>
            </a:schemeClr>
          </a:solidFill>
        </p:spPr>
      </p:pic>
      <p:pic>
        <p:nvPicPr>
          <p:cNvPr id="10" name="Content Placeholder 9">
            <a:extLst>
              <a:ext uri="{FF2B5EF4-FFF2-40B4-BE49-F238E27FC236}">
                <a16:creationId xmlns="" xmlns:a16="http://schemas.microsoft.com/office/drawing/2014/main" id="{65CD7268-2373-4B88-B99E-FB708BDC5C8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08734" y="2551631"/>
            <a:ext cx="4700587" cy="3525440"/>
          </a:xfrm>
        </p:spPr>
      </p:pic>
      <p:pic>
        <p:nvPicPr>
          <p:cNvPr id="13" name="Content Placeholder 12">
            <a:extLst>
              <a:ext uri="{FF2B5EF4-FFF2-40B4-BE49-F238E27FC236}">
                <a16:creationId xmlns="" xmlns:a16="http://schemas.microsoft.com/office/drawing/2014/main" id="{62095101-EFC8-4356-ABB3-1C9D171E964A}"/>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551612" y="2553202"/>
            <a:ext cx="4703763" cy="3527822"/>
          </a:xfrm>
        </p:spPr>
      </p:pic>
    </p:spTree>
    <p:extLst>
      <p:ext uri="{BB962C8B-B14F-4D97-AF65-F5344CB8AC3E}">
        <p14:creationId xmlns:p14="http://schemas.microsoft.com/office/powerpoint/2010/main" val="203559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87285"/>
            <a:ext cx="11277599" cy="4267200"/>
          </a:xfrm>
        </p:spPr>
        <p:txBody>
          <a:bodyPr>
            <a:normAutofit/>
          </a:bodyPr>
          <a:lstStyle/>
          <a:p>
            <a:r>
              <a:rPr lang="en-US" sz="2400" dirty="0">
                <a:solidFill>
                  <a:srgbClr val="002060"/>
                </a:solidFill>
              </a:rPr>
              <a:t/>
            </a:r>
            <a:br>
              <a:rPr lang="en-US" sz="2400" dirty="0">
                <a:solidFill>
                  <a:srgbClr val="002060"/>
                </a:solidFill>
              </a:rPr>
            </a:br>
            <a:r>
              <a:rPr lang="en-US" sz="2400" dirty="0">
                <a:solidFill>
                  <a:srgbClr val="002060"/>
                </a:solidFill>
              </a:rPr>
              <a:t/>
            </a:r>
            <a:br>
              <a:rPr lang="en-US" sz="2400" dirty="0">
                <a:solidFill>
                  <a:srgbClr val="002060"/>
                </a:solidFill>
              </a:rPr>
            </a:br>
            <a:r>
              <a:rPr lang="en-US" sz="2400" dirty="0">
                <a:solidFill>
                  <a:srgbClr val="002060"/>
                </a:solidFill>
              </a:rPr>
              <a:t>        </a:t>
            </a:r>
            <a:r>
              <a:rPr lang="en-US" sz="1600" dirty="0">
                <a:solidFill>
                  <a:srgbClr val="002060"/>
                </a:solidFill>
              </a:rPr>
              <a:t>After 2 Treatments                  After 3 Treatments              1 Month After the 3</a:t>
            </a:r>
            <a:r>
              <a:rPr lang="en-US" sz="1600" baseline="30000" dirty="0">
                <a:solidFill>
                  <a:srgbClr val="002060"/>
                </a:solidFill>
              </a:rPr>
              <a:t>rd</a:t>
            </a:r>
            <a:r>
              <a:rPr lang="en-US" sz="1600" dirty="0">
                <a:solidFill>
                  <a:srgbClr val="002060"/>
                </a:solidFill>
              </a:rPr>
              <a:t> Treatment</a:t>
            </a:r>
            <a:r>
              <a:rPr lang="en-US" sz="2400" dirty="0">
                <a:solidFill>
                  <a:srgbClr val="002060"/>
                </a:solidFill>
              </a:rPr>
              <a:t/>
            </a:r>
            <a:br>
              <a:rPr lang="en-US" sz="2400" dirty="0">
                <a:solidFill>
                  <a:srgbClr val="002060"/>
                </a:solidFill>
              </a:rPr>
            </a:br>
            <a:r>
              <a:rPr lang="en-US" sz="2000" b="1" u="sng" dirty="0">
                <a:solidFill>
                  <a:srgbClr val="002060"/>
                </a:solidFill>
              </a:rPr>
              <a:t>Stam Family Farm – Near Woodstock, ON – After 3 Treatments    </a:t>
            </a:r>
          </a:p>
        </p:txBody>
      </p:sp>
      <p:sp>
        <p:nvSpPr>
          <p:cNvPr id="3" name="Text Placeholder 2"/>
          <p:cNvSpPr>
            <a:spLocks noGrp="1"/>
          </p:cNvSpPr>
          <p:nvPr>
            <p:ph type="body" idx="1"/>
          </p:nvPr>
        </p:nvSpPr>
        <p:spPr>
          <a:xfrm>
            <a:off x="1293813" y="4876800"/>
            <a:ext cx="8458201" cy="1981200"/>
          </a:xfrm>
        </p:spPr>
        <p:txBody>
          <a:bodyPr>
            <a:normAutofit fontScale="62500" lnSpcReduction="20000"/>
          </a:bodyPr>
          <a:lstStyle/>
          <a:p>
            <a:r>
              <a:rPr lang="en-US" dirty="0">
                <a:solidFill>
                  <a:srgbClr val="002060"/>
                </a:solidFill>
              </a:rPr>
              <a:t>This 2.5 acre </a:t>
            </a:r>
            <a:r>
              <a:rPr lang="en-US" dirty="0" smtClean="0">
                <a:solidFill>
                  <a:srgbClr val="002060"/>
                </a:solidFill>
              </a:rPr>
              <a:t>pond/lake, </a:t>
            </a:r>
            <a:r>
              <a:rPr lang="en-US" dirty="0">
                <a:solidFill>
                  <a:srgbClr val="002060"/>
                </a:solidFill>
              </a:rPr>
              <a:t>used for swimming, contained a Floating Filament Algae that was being treated with chemicals and a dye to help block the sunlight; which aides in deterring phosphate growth. </a:t>
            </a:r>
          </a:p>
          <a:p>
            <a:endParaRPr lang="en-US" dirty="0">
              <a:solidFill>
                <a:srgbClr val="002060"/>
              </a:solidFill>
            </a:endParaRPr>
          </a:p>
          <a:p>
            <a:r>
              <a:rPr lang="en-US" dirty="0">
                <a:solidFill>
                  <a:srgbClr val="002060"/>
                </a:solidFill>
              </a:rPr>
              <a:t>4 </a:t>
            </a:r>
            <a:r>
              <a:rPr lang="en-US" dirty="0" err="1">
                <a:solidFill>
                  <a:srgbClr val="002060"/>
                </a:solidFill>
              </a:rPr>
              <a:t>MinRock</a:t>
            </a:r>
            <a:r>
              <a:rPr lang="en-US" dirty="0">
                <a:solidFill>
                  <a:srgbClr val="002060"/>
                </a:solidFill>
              </a:rPr>
              <a:t> </a:t>
            </a:r>
            <a:r>
              <a:rPr lang="en-US" dirty="0" smtClean="0">
                <a:solidFill>
                  <a:srgbClr val="002060"/>
                </a:solidFill>
              </a:rPr>
              <a:t>Pond/Lake </a:t>
            </a:r>
            <a:r>
              <a:rPr lang="en-US" dirty="0">
                <a:solidFill>
                  <a:srgbClr val="002060"/>
                </a:solidFill>
              </a:rPr>
              <a:t>Treatments were planned at label application rates, as per the surface area and depth of the </a:t>
            </a:r>
            <a:r>
              <a:rPr lang="en-US" dirty="0" smtClean="0">
                <a:solidFill>
                  <a:srgbClr val="002060"/>
                </a:solidFill>
              </a:rPr>
              <a:t>pond/lake. </a:t>
            </a:r>
            <a:endParaRPr lang="en-US" dirty="0">
              <a:solidFill>
                <a:srgbClr val="002060"/>
              </a:solidFill>
            </a:endParaRPr>
          </a:p>
          <a:p>
            <a:endParaRPr lang="en-US" dirty="0">
              <a:solidFill>
                <a:srgbClr val="002060"/>
              </a:solidFill>
            </a:endParaRPr>
          </a:p>
          <a:p>
            <a:r>
              <a:rPr lang="en-US" dirty="0">
                <a:solidFill>
                  <a:srgbClr val="002060"/>
                </a:solidFill>
              </a:rPr>
              <a:t>Only 3 applications were needed, over a one month period (July 10</a:t>
            </a:r>
            <a:r>
              <a:rPr lang="en-US" baseline="30000" dirty="0">
                <a:solidFill>
                  <a:srgbClr val="002060"/>
                </a:solidFill>
              </a:rPr>
              <a:t>th</a:t>
            </a:r>
            <a:r>
              <a:rPr lang="en-US" dirty="0">
                <a:solidFill>
                  <a:srgbClr val="002060"/>
                </a:solidFill>
              </a:rPr>
              <a:t>, July 20</a:t>
            </a:r>
            <a:r>
              <a:rPr lang="en-US" baseline="30000" dirty="0">
                <a:solidFill>
                  <a:srgbClr val="002060"/>
                </a:solidFill>
              </a:rPr>
              <a:t>th</a:t>
            </a:r>
            <a:r>
              <a:rPr lang="en-US" dirty="0">
                <a:solidFill>
                  <a:srgbClr val="002060"/>
                </a:solidFill>
              </a:rPr>
              <a:t> and Aug 3</a:t>
            </a:r>
            <a:r>
              <a:rPr lang="en-US" baseline="30000" dirty="0">
                <a:solidFill>
                  <a:srgbClr val="002060"/>
                </a:solidFill>
              </a:rPr>
              <a:t>rd</a:t>
            </a:r>
            <a:r>
              <a:rPr lang="en-US" dirty="0">
                <a:solidFill>
                  <a:srgbClr val="002060"/>
                </a:solidFill>
              </a:rPr>
              <a:t>)</a:t>
            </a:r>
            <a:r>
              <a:rPr lang="en-US" baseline="30000" dirty="0">
                <a:solidFill>
                  <a:srgbClr val="002060"/>
                </a:solidFill>
              </a:rPr>
              <a:t> </a:t>
            </a:r>
            <a:r>
              <a:rPr lang="en-US" dirty="0">
                <a:solidFill>
                  <a:srgbClr val="002060"/>
                </a:solidFill>
              </a:rPr>
              <a:t>, to clear up the Algae and visibility issues in the </a:t>
            </a:r>
            <a:r>
              <a:rPr lang="en-US" dirty="0" smtClean="0">
                <a:solidFill>
                  <a:srgbClr val="002060"/>
                </a:solidFill>
              </a:rPr>
              <a:t>pond/lake.</a:t>
            </a:r>
            <a:endParaRPr lang="en-US" dirty="0">
              <a:solidFill>
                <a:srgbClr val="002060"/>
              </a:solidFill>
            </a:endParaRPr>
          </a:p>
          <a:p>
            <a:endParaRPr lang="en-US" dirty="0">
              <a:solidFill>
                <a:srgbClr val="002060"/>
              </a:solidFill>
            </a:endParaRPr>
          </a:p>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solidFill>
                <a:srgbClr val="002060"/>
              </a:solidFill>
            </a:endParaRPr>
          </a:p>
        </p:txBody>
      </p:sp>
      <p:pic>
        <p:nvPicPr>
          <p:cNvPr id="7" name="Picture 6">
            <a:extLst>
              <a:ext uri="{FF2B5EF4-FFF2-40B4-BE49-F238E27FC236}">
                <a16:creationId xmlns="" xmlns:a16="http://schemas.microsoft.com/office/drawing/2014/main" id="{549BC506-4F69-4539-B1AA-927353AEA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8595" y="658238"/>
            <a:ext cx="3618844" cy="3004665"/>
          </a:xfrm>
          <a:prstGeom prst="rect">
            <a:avLst/>
          </a:prstGeom>
        </p:spPr>
      </p:pic>
      <p:pic>
        <p:nvPicPr>
          <p:cNvPr id="9" name="Picture 8">
            <a:extLst>
              <a:ext uri="{FF2B5EF4-FFF2-40B4-BE49-F238E27FC236}">
                <a16:creationId xmlns="" xmlns:a16="http://schemas.microsoft.com/office/drawing/2014/main" id="{87CCF4E9-7EC4-439C-B91F-56B8CC71E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84989" y="677513"/>
            <a:ext cx="3618845" cy="3002252"/>
          </a:xfrm>
          <a:prstGeom prst="rect">
            <a:avLst/>
          </a:prstGeom>
        </p:spPr>
      </p:pic>
      <p:pic>
        <p:nvPicPr>
          <p:cNvPr id="11" name="Picture 10">
            <a:extLst>
              <a:ext uri="{FF2B5EF4-FFF2-40B4-BE49-F238E27FC236}">
                <a16:creationId xmlns="" xmlns:a16="http://schemas.microsoft.com/office/drawing/2014/main" id="{01F2E759-2D63-4917-84AC-176A585649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960660" y="677512"/>
            <a:ext cx="3582708" cy="3002254"/>
          </a:xfrm>
          <a:prstGeom prst="rect">
            <a:avLst/>
          </a:prstGeom>
        </p:spPr>
      </p:pic>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7467600" cy="3352800"/>
          </a:xfrm>
        </p:spPr>
        <p:txBody>
          <a:bodyPr/>
          <a:lstStyle/>
          <a:p>
            <a:r>
              <a:rPr lang="en-US" sz="2000" b="1" i="0" dirty="0">
                <a:solidFill>
                  <a:srgbClr val="002060"/>
                </a:solidFill>
                <a:effectLst/>
                <a:latin typeface="-apple-system"/>
              </a:rPr>
              <a:t>Natural and Organically Certified </a:t>
            </a:r>
            <a:r>
              <a:rPr lang="en-US" sz="2000" b="1" dirty="0">
                <a:solidFill>
                  <a:srgbClr val="002060"/>
                </a:solidFill>
                <a:latin typeface="-apple-system"/>
              </a:rPr>
              <a:t>(OMRI) Mined Product;</a:t>
            </a:r>
            <a:r>
              <a:rPr lang="en-US" sz="2000" b="1" i="0" dirty="0">
                <a:solidFill>
                  <a:srgbClr val="002060"/>
                </a:solidFill>
                <a:effectLst/>
                <a:latin typeface="-apple-system"/>
              </a:rPr>
              <a:t/>
            </a:r>
            <a:br>
              <a:rPr lang="en-US" sz="2000" b="1" i="0" dirty="0">
                <a:solidFill>
                  <a:srgbClr val="002060"/>
                </a:solidFill>
                <a:effectLst/>
                <a:latin typeface="-apple-system"/>
              </a:rPr>
            </a:br>
            <a:r>
              <a:rPr lang="en-US" sz="2000" b="1" i="0" dirty="0">
                <a:solidFill>
                  <a:srgbClr val="002060"/>
                </a:solidFill>
                <a:effectLst/>
                <a:latin typeface="-apple-system"/>
              </a:rPr>
              <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Controls Filamentous and Planktonic Algae growth;</a:t>
            </a:r>
            <a:br>
              <a:rPr lang="en-US" sz="2000" b="1" i="0" dirty="0">
                <a:solidFill>
                  <a:srgbClr val="002060"/>
                </a:solidFill>
                <a:effectLst/>
                <a:latin typeface="-apple-system"/>
              </a:rPr>
            </a:br>
            <a:r>
              <a:rPr lang="en-US" sz="2000" b="1" i="0" dirty="0">
                <a:solidFill>
                  <a:srgbClr val="002060"/>
                </a:solidFill>
                <a:effectLst/>
                <a:latin typeface="-apple-system"/>
              </a:rPr>
              <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Will not harm fish or other aquatic vegetation;</a:t>
            </a:r>
            <a:br>
              <a:rPr lang="en-US" sz="2000" b="1" i="0" dirty="0">
                <a:solidFill>
                  <a:srgbClr val="002060"/>
                </a:solidFill>
                <a:effectLst/>
                <a:latin typeface="-apple-system"/>
              </a:rPr>
            </a:br>
            <a:r>
              <a:rPr lang="en-US" sz="2000" b="1" i="0" dirty="0">
                <a:solidFill>
                  <a:srgbClr val="002060"/>
                </a:solidFill>
                <a:effectLst/>
                <a:latin typeface="-apple-system"/>
              </a:rPr>
              <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Safe to use in irrigation </a:t>
            </a:r>
            <a:r>
              <a:rPr lang="en-US" sz="2000" b="1" i="0" dirty="0" smtClean="0">
                <a:solidFill>
                  <a:srgbClr val="002060"/>
                </a:solidFill>
                <a:effectLst/>
                <a:latin typeface="-apple-system"/>
              </a:rPr>
              <a:t>pond/lakes </a:t>
            </a:r>
            <a:r>
              <a:rPr lang="en-US" sz="2000" b="1" i="0" dirty="0">
                <a:solidFill>
                  <a:srgbClr val="002060"/>
                </a:solidFill>
                <a:effectLst/>
                <a:latin typeface="-apple-system"/>
              </a:rPr>
              <a:t>and outdoor garden water features.</a:t>
            </a:r>
            <a:r>
              <a:rPr lang="en-US" sz="2000" b="0" i="0" dirty="0">
                <a:solidFill>
                  <a:srgbClr val="002060"/>
                </a:solidFill>
                <a:effectLst/>
                <a:latin typeface="-apple-system"/>
              </a:rPr>
              <a:t/>
            </a:r>
            <a:br>
              <a:rPr lang="en-US" sz="2000" b="0" i="0" dirty="0">
                <a:solidFill>
                  <a:srgbClr val="002060"/>
                </a:solidFill>
                <a:effectLst/>
                <a:latin typeface="-apple-system"/>
              </a:rPr>
            </a:br>
            <a:endParaRPr lang="en-US" sz="2000" dirty="0">
              <a:solidFill>
                <a:srgbClr val="002060"/>
              </a:solidFill>
            </a:endParaRPr>
          </a:p>
        </p:txBody>
      </p:sp>
      <p:sp>
        <p:nvSpPr>
          <p:cNvPr id="3" name="Text Placeholder 2"/>
          <p:cNvSpPr>
            <a:spLocks noGrp="1"/>
          </p:cNvSpPr>
          <p:nvPr>
            <p:ph type="body" sz="half" idx="2"/>
          </p:nvPr>
        </p:nvSpPr>
        <p:spPr>
          <a:xfrm>
            <a:off x="1141412" y="5943600"/>
            <a:ext cx="4343400" cy="6858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212558"/>
            <a:ext cx="51054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1981200"/>
            <a:ext cx="8686800" cy="4114800"/>
          </a:xfrm>
        </p:spPr>
        <p:txBody>
          <a:bodyPr/>
          <a:lstStyle/>
          <a:p>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dirty="0">
                <a:solidFill>
                  <a:srgbClr val="3A3A3A"/>
                </a:solidFill>
                <a:effectLst/>
                <a:latin typeface="-apple-system"/>
              </a:rPr>
              <a:t/>
            </a:r>
            <a:br>
              <a:rPr lang="en-US" sz="2600" b="1" i="0" dirty="0">
                <a:solidFill>
                  <a:srgbClr val="3A3A3A"/>
                </a:solidFill>
                <a:effectLst/>
                <a:latin typeface="-apple-system"/>
              </a:rPr>
            </a:br>
            <a:r>
              <a:rPr lang="en-US" sz="2600" b="1" i="0" u="sng" dirty="0">
                <a:solidFill>
                  <a:srgbClr val="002060"/>
                </a:solidFill>
                <a:effectLst/>
                <a:latin typeface="-apple-system"/>
              </a:rPr>
              <a:t>Growth of Algae in </a:t>
            </a:r>
            <a:r>
              <a:rPr lang="en-US" sz="2600" b="1" i="0" u="sng" dirty="0" smtClean="0">
                <a:solidFill>
                  <a:srgbClr val="002060"/>
                </a:solidFill>
                <a:effectLst/>
                <a:latin typeface="-apple-system"/>
              </a:rPr>
              <a:t>pond/lakes </a:t>
            </a:r>
            <a:r>
              <a:rPr lang="en-US" sz="2600" b="1" i="0" u="sng" dirty="0">
                <a:solidFill>
                  <a:srgbClr val="002060"/>
                </a:solidFill>
                <a:effectLst/>
                <a:latin typeface="-apple-system"/>
              </a:rPr>
              <a:t>can be a result of many factors</a:t>
            </a:r>
            <a:r>
              <a:rPr lang="en-US" sz="2600" b="1" i="0" dirty="0">
                <a:solidFill>
                  <a:srgbClr val="002060"/>
                </a:solidFill>
                <a:effectLst/>
                <a:latin typeface="-apple-system"/>
              </a:rPr>
              <a:t>:</a:t>
            </a:r>
            <a:br>
              <a:rPr lang="en-US" sz="2600" b="1" i="0" dirty="0">
                <a:solidFill>
                  <a:srgbClr val="002060"/>
                </a:solidFill>
                <a:effectLst/>
                <a:latin typeface="-apple-system"/>
              </a:rPr>
            </a:br>
            <a:r>
              <a:rPr lang="en-US" sz="2600" b="1" i="0" dirty="0">
                <a:solidFill>
                  <a:srgbClr val="002060"/>
                </a:solidFill>
                <a:effectLst/>
                <a:latin typeface="-apple-system"/>
              </a:rPr>
              <a:t/>
            </a:r>
            <a:br>
              <a:rPr lang="en-US" sz="2600" b="1" i="0" dirty="0">
                <a:solidFill>
                  <a:srgbClr val="002060"/>
                </a:solidFill>
                <a:effectLst/>
                <a:latin typeface="-apple-system"/>
              </a:rPr>
            </a:br>
            <a:r>
              <a:rPr lang="en-US" sz="2000" b="1" i="0" dirty="0">
                <a:solidFill>
                  <a:srgbClr val="002060"/>
                </a:solidFill>
                <a:effectLst/>
                <a:latin typeface="-apple-system"/>
              </a:rPr>
              <a:t>High nutrient levels in the water;</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Organic matter accumulating faster than </a:t>
            </a:r>
            <a:r>
              <a:rPr lang="en-US" sz="2000" b="1" i="0" dirty="0" smtClean="0">
                <a:solidFill>
                  <a:srgbClr val="002060"/>
                </a:solidFill>
                <a:effectLst/>
                <a:latin typeface="-apple-system"/>
              </a:rPr>
              <a:t>pond/lake </a:t>
            </a:r>
            <a:r>
              <a:rPr lang="en-US" sz="2000" b="1" i="0" dirty="0">
                <a:solidFill>
                  <a:srgbClr val="002060"/>
                </a:solidFill>
                <a:effectLst/>
                <a:latin typeface="-apple-system"/>
              </a:rPr>
              <a:t>bacteria can break it down;</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Water and Air temperature;</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smtClean="0">
                <a:solidFill>
                  <a:srgbClr val="002060"/>
                </a:solidFill>
                <a:effectLst/>
                <a:latin typeface="-apple-system"/>
              </a:rPr>
              <a:t>Pond/Lake </a:t>
            </a:r>
            <a:r>
              <a:rPr lang="en-US" sz="2000" b="1" i="0" dirty="0">
                <a:solidFill>
                  <a:srgbClr val="002060"/>
                </a:solidFill>
                <a:effectLst/>
                <a:latin typeface="-apple-system"/>
              </a:rPr>
              <a:t>Oxygen levels;</a:t>
            </a:r>
            <a:br>
              <a:rPr lang="en-US" sz="2000" b="1" i="0" dirty="0">
                <a:solidFill>
                  <a:srgbClr val="002060"/>
                </a:solidFill>
                <a:effectLst/>
                <a:latin typeface="-apple-system"/>
              </a:rPr>
            </a:br>
            <a:r>
              <a:rPr lang="en-US" sz="2000" b="0" i="0" dirty="0">
                <a:solidFill>
                  <a:srgbClr val="002060"/>
                </a:solidFill>
                <a:effectLst/>
                <a:latin typeface="-apple-system"/>
              </a:rPr>
              <a:t/>
            </a:r>
            <a:br>
              <a:rPr lang="en-US" sz="2000" b="0" i="0" dirty="0">
                <a:solidFill>
                  <a:srgbClr val="002060"/>
                </a:solidFill>
                <a:effectLst/>
                <a:latin typeface="-apple-system"/>
              </a:rPr>
            </a:br>
            <a:r>
              <a:rPr lang="en-US" sz="2000" b="1" i="0" dirty="0">
                <a:solidFill>
                  <a:srgbClr val="002060"/>
                </a:solidFill>
                <a:effectLst/>
                <a:latin typeface="-apple-system"/>
              </a:rPr>
              <a:t>The amount of water flowing in and out of the </a:t>
            </a:r>
            <a:r>
              <a:rPr lang="en-US" sz="2000" b="1" i="0" dirty="0" smtClean="0">
                <a:solidFill>
                  <a:srgbClr val="002060"/>
                </a:solidFill>
                <a:effectLst/>
                <a:latin typeface="-apple-system"/>
              </a:rPr>
              <a:t>pond/lake.</a:t>
            </a:r>
            <a:r>
              <a:rPr lang="en-US" sz="2000" b="1" i="0" dirty="0">
                <a:solidFill>
                  <a:srgbClr val="002060"/>
                </a:solidFill>
                <a:effectLst/>
                <a:latin typeface="-apple-system"/>
              </a:rPr>
              <a:t/>
            </a:r>
            <a:br>
              <a:rPr lang="en-US" sz="2000" b="1" i="0" dirty="0">
                <a:solidFill>
                  <a:srgbClr val="002060"/>
                </a:solidFill>
                <a:effectLst/>
                <a:latin typeface="-apple-system"/>
              </a:rPr>
            </a:br>
            <a:endParaRPr lang="en-US" sz="2000" dirty="0"/>
          </a:p>
        </p:txBody>
      </p:sp>
      <p:sp>
        <p:nvSpPr>
          <p:cNvPr id="3" name="Text Placeholder 2"/>
          <p:cNvSpPr>
            <a:spLocks noGrp="1"/>
          </p:cNvSpPr>
          <p:nvPr>
            <p:ph type="body" sz="half" idx="2"/>
          </p:nvPr>
        </p:nvSpPr>
        <p:spPr>
          <a:xfrm>
            <a:off x="1141412" y="6248400"/>
            <a:ext cx="4343400" cy="381000"/>
          </a:xfrm>
        </p:spPr>
        <p:txBody>
          <a:bodyPr/>
          <a:lstStyle/>
          <a:p>
            <a:r>
              <a:rPr lang="en-US" b="1" i="0" dirty="0">
                <a:solidFill>
                  <a:srgbClr val="8D8F90"/>
                </a:solidFill>
                <a:effectLst/>
                <a:latin typeface="-apple-system"/>
              </a:rPr>
              <a:t>© </a:t>
            </a:r>
            <a:r>
              <a:rPr lang="en-US" b="1" i="0" dirty="0" smtClean="0">
                <a:solidFill>
                  <a:srgbClr val="8D8F90"/>
                </a:solidFill>
                <a:effectLst/>
                <a:latin typeface="-apple-system"/>
              </a:rPr>
              <a:t>2023 </a:t>
            </a:r>
            <a:r>
              <a:rPr lang="en-US" b="1" i="0" dirty="0">
                <a:solidFill>
                  <a:srgbClr val="8D8F90"/>
                </a:solidFill>
                <a:effectLst/>
                <a:latin typeface="-apple-system"/>
              </a:rPr>
              <a:t>MinRock Technologies Inc.</a:t>
            </a:r>
            <a:endParaRPr lang="en-US" dirty="0"/>
          </a:p>
          <a:p>
            <a:endParaRPr lang="en-US" dirty="0"/>
          </a:p>
        </p:txBody>
      </p:sp>
      <p:pic>
        <p:nvPicPr>
          <p:cNvPr id="5" name="Picture Placeholder 4">
            <a:extLst>
              <a:ext uri="{FF2B5EF4-FFF2-40B4-BE49-F238E27FC236}">
                <a16:creationId xmlns="" xmlns:a16="http://schemas.microsoft.com/office/drawing/2014/main" id="{ACFCE064-3A5A-45D1-9BC9-137449503B9F}"/>
              </a:ext>
            </a:extLst>
          </p:cNvPr>
          <p:cNvPicPr>
            <a:picLocks noGrp="1"/>
          </p:cNvPicPr>
          <p:nvPr>
            <p:ph type="pic"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017" b="15017"/>
          <a:stretch/>
        </p:blipFill>
        <p:spPr bwMode="auto">
          <a:xfrm>
            <a:off x="1141412" y="152400"/>
            <a:ext cx="4876800" cy="1600200"/>
          </a:xfrm>
          <a:prstGeom prst="rect">
            <a:avLst/>
          </a:prstGeom>
          <a:solidFill>
            <a:schemeClr val="tx1">
              <a:lumMod val="10000"/>
              <a:lumOff val="90000"/>
            </a:schemeClr>
          </a:solidFill>
        </p:spPr>
      </p:pic>
    </p:spTree>
    <p:extLst>
      <p:ext uri="{BB962C8B-B14F-4D97-AF65-F5344CB8AC3E}">
        <p14:creationId xmlns:p14="http://schemas.microsoft.com/office/powerpoint/2010/main" val="23697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631</TotalTime>
  <Words>745</Words>
  <Application>Microsoft Office PowerPoint</Application>
  <PresentationFormat>Custom</PresentationFormat>
  <Paragraphs>344</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-apple-system</vt:lpstr>
      <vt:lpstr>Arial</vt:lpstr>
      <vt:lpstr>Calibri</vt:lpstr>
      <vt:lpstr>Euphemia</vt:lpstr>
      <vt:lpstr>Times New Roman</vt:lpstr>
      <vt:lpstr>Serenity 16x9</vt:lpstr>
      <vt:lpstr>`</vt:lpstr>
      <vt:lpstr>PowerPoint Presentation</vt:lpstr>
      <vt:lpstr>Add a Slide Title - 2</vt:lpstr>
      <vt:lpstr>Add a Slide Title - 2</vt:lpstr>
      <vt:lpstr>Add a Slide Title - 2</vt:lpstr>
      <vt:lpstr>Add a Slide Title - 2</vt:lpstr>
      <vt:lpstr>          After 2 Treatments                  After 3 Treatments              1 Month After the 3rd Treatment Stam Family Farm – Near Woodstock, ON – After 3 Treatments    </vt:lpstr>
      <vt:lpstr>Natural and Organically Certified (OMRI) Mined Product;   Controls Filamentous and Planktonic Algae growth;   Will not harm fish or other aquatic vegetation;   Safe to use in irrigation pond/lakes and outdoor garden water features. </vt:lpstr>
      <vt:lpstr>     Growth of Algae in pond/lakes can be a result of many factors:  High nutrient levels in the water;  Organic matter accumulating faster than pond/lake bacteria can break it down;  Water and Air temperature;  Pond/Lake Oxygen levels;  The amount of water flowing in and out of the pond/lake. </vt:lpstr>
      <vt:lpstr>    How does it work?  * MinRock Pond/Lake Treatment bonds with excessive pond/lake nutrients making them unavailable, so the Algae are unable to proliferate.       By correcting the source of the problem, the pond/lake’s own aerobic bacteria, plus option augmentation of beneficial bacteria will breakdown organic wastes and restore a balanced pond/lake ecosystem.  Works great with Aquaritin Diatom Promoter.  * Suggested Rates: 25 Lbs. (11.3 Kgs) per Foot Acre. Because of the uniqueness of every pond/lake, rates will vary, so additional treatments may be required.  </vt:lpstr>
      <vt:lpstr>Why use MinRock Pond/Lake Treatment?  Treating Algae chemically or by mechanically removing it from the pond/lake are short term solutions that are expensive and can lead to oxygen depletion and fish kill.   MinRock’s Calcium Silicate removes excess phosphorus through mineral sequestration, by forming Calcium Phosphate, a stable and inert mineral. With its food source eliminated, the Algae dies off.    </vt:lpstr>
      <vt:lpstr> MinRock Technologies Pond/Lake Treatment – Technical Sheet &amp; Sales Tutorial  OVERVIEW         When it comes to solving Pond/Lake Algae issues, there is a lot of discussion in the industry about “silver bullets” that are aimed at solving the various pond/lake problems with one product. Finding the right solution for each pond/lake dynamic is not an easy task.  Because, every pond/lake is different; with different sets of problems and different ecosystems, each property may have different strains of algae to deal with, including some anchored, some free floating throughout the water and some floating on the surface.   </vt:lpstr>
      <vt:lpstr>ALGAE   There are three basic types of pond/lake algae; of which there are thousands of species:   Filamentous Algae (Pond/Lake Scum &amp; Moss) This is a single cell plant forming long twines resembling cotton or wool. It grows in shallow areas floating to the surface forming mats.   Planktonic Algae These are microscopic free floating cells floating in the top few feet of a pond/lake. They will give a pond/lake a green, green-blue or cloudy brown color.  Some brown tint is good as that is Diatom algae which is always present in healthy water.   Macro Algae (Chara, Musk grass, Nitella, Stonewarts)  This alga grows in the bottom of the pond/lake, anchored to rocks and the pond/lake muck.  As it dies it pops up and floats in clumps until completely dead. Then falls as to bottom as sediment. Beneifical Bacteria augmentation will reduce sediment. </vt:lpstr>
      <vt:lpstr>POND/LAKE ECOSYSTEMS    Algae problems are different than weed problems and must be approached differently. It is critical to keep this in mind, in order to properly align one’s management expectations.    The results will vary, depending on the methods utilized and it is difficult to select one best overall practice to achieve the results you expect, because every pond/lake has a Unique Ecosystem. Pond/Lake systems are forever changing, during the seasons, based on water flow, temperature, sunlight, available oxygen levels, to name a few factors.   Every pond/lake ecosystem consists of algae, fungi, microorganisms, plants and various fish, which may fall into three distinct classifications: Producers, Consumers and Decomposers.   </vt:lpstr>
      <vt:lpstr>  Producers This category consists of algae, phytoplankton and plants that prepare their own food with the energy emitted from sunlight through photosynthesis.     Consumers These consist of herbivores, such as insects, fish and crustaceans and invertebrates that inhabit the pond/lake and consume the plants.     Decomposers Decomposers are saprotrophic organisms (bacteria, fungi, microbes) which decompose the dead organic matter back into carbon dioxide and beneficial nutrients for the producers in the pond/lakes ecosystem. In a perfect world, all three categories would stay in balance, giving you a relatively clean pond/lake.   </vt:lpstr>
      <vt:lpstr>POND/LAKE ECOSYSTEMS   All three categories require sufficient oxygen levels for survival, except Diatoms which consume O2 and create CO2 (oxygen).  If O2 levels drop or are too low, fish kill will result, plant growth will decline and the Decomposer population will die and possibly change to anaerobic bacteria populations, causing very pungent smelling water.    What we are seeing quite often is nutrient enriched water is producing vegetation and algae blooms, quicker than they can be consumed and decomposed. The nitrates and phosphates that enrich the water can come from:  Fertilizer runoff into the waterway; Manure runoff; Bird and aquatic life excretions; Excessive organic matter being dumped into the water.  </vt:lpstr>
      <vt:lpstr>CONTROL There are numerous ways to control Algae:  Chemical Control  There are currently products on the market such as; Copper Sulphate, Diquat, Reward, Sonar, Floridoine, Shoreline and Rodeo. The use of these products sometimes require special permits as they can be toxic to fish and other aquatic live. They can potentially kill plant life quickly, leaving the dead organic matter to float to the bottom of the pond/lake, leading to addition nutrients building up in the pond/lake and further oxygen depletion leading to fish death.   Biological Control with Diatom Blooms Diatoms help consume phosphorus, and carbon dioxide and nitrogen and produce oxygen. Diatoms take the consumed encased nutrients to the pond/lake floor when they die. Not recommended until or unless with the lowering of phosphorus levels using calcium silicate.  Physical Control Mechanically harvesting and removing the plants. </vt:lpstr>
      <vt:lpstr> Dyes and Colouring of the Pond/Lake This limits the amount of sunlight getting deep into the pond/lake, preventing plant photosynthesis. This does nothing to prevent surface scum algae. Also hurts good algae's from photosynthesis.  Aeration, Bubblers and Fountains   Adequate dissolved oxygen levels are required to support the beneficial aerobic bacteria; which converts pond/lake organic wastes and ammonia to useable nitrates. If the aerobic bacteria can't keep up, the anaerobic bacteria will take over. These are slower converters leading to higher ammonia levels, nauseous odors and possible fish kill.  Growing Diatom blooms will create the needed oxygen even if no mechanical oxygenation is available.  Proper Design and Prevention This is by far the best option to prevent algae issues in the first place, but not always easily achieved. Try to keep pond/lake deep with a 3:1 slope so algae cannot get established. Try to prevent phosphates and nitrates from entering the pond/lake with natural buffer zones around the edges. Try to direct polluted waters from entering the pond/lake, if possible. Keep the aerobic bacteria and microbes healthy and limit the amount of organic matter entering the pond/lake. </vt:lpstr>
      <vt:lpstr> MINROCK POND/LAKE TREATMENT – LONG TERM SOLUTION    Rapid algae growth is caused by excess nutrients in the water (eutrophication) primarily phosphorus and nitrogen.   The Calcium Silicate in Algae Pond/Lake Control binds with and sequesters excess phosphorus, rendering inert and creating a stable plant loving mineral Calcium Phosphate.   By controlling this nutrition source, algae growth is limited, allowing the aerobic bacteria to break down other organic waste. If at all possible, pond/lakes still require good aeration and proper pH levels.   Limiting organic and nutrient seepage into the water will also help control algae growth. Remember, rapid algae kill and bacteria decomposition can cause low water oxygen levels and kill aquatic life. </vt:lpstr>
      <vt:lpstr>HIGHLIGHTS (BENEFITS)   The product is Natural and Organically Certified (OMRI, EcoCert) in Canada and the USA; It will not harm fish and other aquatic plants, when used as directed; It is safe to use in irrigation pond/lakes.   With this basic information, you should be able to understand why pond/lake ecosystems are complex and no two pond/lakes are alike. When using the MinRock Pond/Lake Treatment as part of your overall Pond/Lake health strategy, you are taking a slow, gentle and safe approach to cleaning the pond/lake algae. Repeat applications may be necessary and results do take time. (Take before and after pictures to see how the product is working).   Recommended label rates are 25Lbs (11.3 kg) per foot/acre (rate x average pond/lake depth). This rate is could be altered, depending on the individual pond/lake dynamics or the historical data collected, as the pond/lake is treated. Typically, a pond/lake will require weekly repeat applications up to 8 weeks, or until the pond/lake clears up. Watch for the algae blooms to return and repeat the treatments, as required. </vt:lpstr>
      <vt:lpstr>REFERENCES   Pond Ecosystem (caryinstitute.org) https://secureservercdn.net/198.71.233.184/31m.b34.myftpupload.com/wp-content/uploads/2018/02/36_Phos_Mineral_Adsorption_1999.pdf https://secureservercdn.net/198.71.233.184/31m.b34.myftpupload.com/wp-content/uploads/2018/02/P-reduction-from-Wollastonite-prog99.pdf https://secureservercdn.net/198.71.233.184/31m.b34.myftpupload.com/wp-content/uploads/2018/02/Phosphorus-removal-by-wollastonite-A-constructed-wetland-substrate.pdf https://secureservercdn.net/198.71.233.184/31m.b34.myftpupload.com/wp-content/uploads/2018/02/AN-EVALUATION https://secureservercdn.net/198.71.233.184/31m.b34.myftpupload.com/wp-content/uploads/2018/02/The-Evaluation-Of-Specialized-Permeable-Media-For-Phosphorus-Removal-_-Ph.D..pdf F-FILTER-MEDIA.pdf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Kean;matt@idp.net</dc:creator>
  <cp:lastModifiedBy>pcmatt</cp:lastModifiedBy>
  <cp:revision>80</cp:revision>
  <cp:lastPrinted>2020-12-23T15:36:45Z</cp:lastPrinted>
  <dcterms:created xsi:type="dcterms:W3CDTF">2020-12-22T15:07:56Z</dcterms:created>
  <dcterms:modified xsi:type="dcterms:W3CDTF">2023-05-11T19:56:37Z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